
<file path=[Content_Types].xml><?xml version="1.0" encoding="utf-8"?>
<Types xmlns="http://schemas.openxmlformats.org/package/2006/content-types">
  <Default Extension="jpeg" ContentType="image/jpeg"/>
  <Default Extension="png" ContentType="image/png"/>
  <Default Extension="mp4" ContentType="video/mp4"/>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4"/>
  </p:notesMasterIdLst>
  <p:handoutMasterIdLst>
    <p:handoutMasterId r:id="rId49"/>
  </p:handoutMasterIdLst>
  <p:sldIdLst>
    <p:sldId id="256" r:id="rId3"/>
    <p:sldId id="362" r:id="rId5"/>
    <p:sldId id="468" r:id="rId6"/>
    <p:sldId id="501" r:id="rId7"/>
    <p:sldId id="341" r:id="rId8"/>
    <p:sldId id="342" r:id="rId9"/>
    <p:sldId id="467" r:id="rId10"/>
    <p:sldId id="469" r:id="rId11"/>
    <p:sldId id="470" r:id="rId12"/>
    <p:sldId id="534" r:id="rId13"/>
    <p:sldId id="435" r:id="rId14"/>
    <p:sldId id="321" r:id="rId15"/>
    <p:sldId id="384" r:id="rId16"/>
    <p:sldId id="286" r:id="rId17"/>
    <p:sldId id="385" r:id="rId18"/>
    <p:sldId id="396" r:id="rId19"/>
    <p:sldId id="397" r:id="rId20"/>
    <p:sldId id="407" r:id="rId21"/>
    <p:sldId id="408" r:id="rId22"/>
    <p:sldId id="578" r:id="rId23"/>
    <p:sldId id="409" r:id="rId24"/>
    <p:sldId id="410" r:id="rId25"/>
    <p:sldId id="561" r:id="rId26"/>
    <p:sldId id="577" r:id="rId27"/>
    <p:sldId id="579" r:id="rId28"/>
    <p:sldId id="287" r:id="rId29"/>
    <p:sldId id="413" r:id="rId30"/>
    <p:sldId id="414" r:id="rId31"/>
    <p:sldId id="580" r:id="rId32"/>
    <p:sldId id="415" r:id="rId33"/>
    <p:sldId id="416" r:id="rId34"/>
    <p:sldId id="417" r:id="rId35"/>
    <p:sldId id="418" r:id="rId36"/>
    <p:sldId id="581" r:id="rId37"/>
    <p:sldId id="583" r:id="rId38"/>
    <p:sldId id="582" r:id="rId39"/>
    <p:sldId id="584" r:id="rId40"/>
    <p:sldId id="585" r:id="rId41"/>
    <p:sldId id="586" r:id="rId42"/>
    <p:sldId id="294" r:id="rId43"/>
    <p:sldId id="587" r:id="rId44"/>
    <p:sldId id="425" r:id="rId45"/>
    <p:sldId id="588" r:id="rId46"/>
    <p:sldId id="589" r:id="rId47"/>
    <p:sldId id="590" r:id="rId48"/>
  </p:sldIdLst>
  <p:sldSz cx="9144000" cy="5143500" type="screen16x9"/>
  <p:notesSz cx="6858000" cy="9144000"/>
  <p:embeddedFontLst>
    <p:embeddedFont>
      <p:font typeface="华文中宋" panose="02010600040101010101" charset="-122"/>
      <p:regular r:id="rId53"/>
    </p:embeddedFont>
    <p:embeddedFont>
      <p:font typeface="微软雅黑" panose="020B0503020204020204" charset="-122"/>
      <p:regular r:id="rId54"/>
    </p:embeddedFont>
    <p:embeddedFont>
      <p:font typeface="Calibri" panose="020F0502020204030204" charset="0"/>
      <p:regular r:id="rId55"/>
      <p:bold r:id="rId56"/>
      <p:italic r:id="rId57"/>
      <p:boldItalic r:id="rId58"/>
    </p:embeddedFont>
  </p:embeddedFontLst>
  <p:defaultTextStyle>
    <a:defPPr>
      <a:defRPr lang="zh-CN"/>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B4367"/>
    <a:srgbClr val="E6E6E6"/>
    <a:srgbClr val="1D4865"/>
    <a:srgbClr val="1D4971"/>
    <a:srgbClr val="51B3CD"/>
    <a:srgbClr val="83C2DB"/>
    <a:srgbClr val="2980B4"/>
    <a:srgbClr val="4287C6"/>
    <a:srgbClr val="2780A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188" autoAdjust="0"/>
    <p:restoredTop sz="94660"/>
  </p:normalViewPr>
  <p:slideViewPr>
    <p:cSldViewPr snapToGrid="0">
      <p:cViewPr>
        <p:scale>
          <a:sx n="75" d="100"/>
          <a:sy n="75" d="100"/>
        </p:scale>
        <p:origin x="2178" y="1158"/>
      </p:cViewPr>
      <p:guideLst>
        <p:guide orient="horz" pos="1620"/>
        <p:guide pos="2895"/>
      </p:guideLst>
    </p:cSldViewPr>
  </p:slideViewPr>
  <p:notesTextViewPr>
    <p:cViewPr>
      <p:scale>
        <a:sx n="1" d="1"/>
        <a:sy n="1" d="1"/>
      </p:scale>
      <p:origin x="0" y="0"/>
    </p:cViewPr>
  </p:notesTextViewPr>
  <p:sorterViewPr>
    <p:cViewPr>
      <p:scale>
        <a:sx n="186" d="100"/>
        <a:sy n="186"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8" Type="http://schemas.openxmlformats.org/officeDocument/2006/relationships/font" Target="fonts/font6.fntdata"/><Relationship Id="rId57" Type="http://schemas.openxmlformats.org/officeDocument/2006/relationships/font" Target="fonts/font5.fntdata"/><Relationship Id="rId56" Type="http://schemas.openxmlformats.org/officeDocument/2006/relationships/font" Target="fonts/font4.fntdata"/><Relationship Id="rId55" Type="http://schemas.openxmlformats.org/officeDocument/2006/relationships/font" Target="fonts/font3.fntdata"/><Relationship Id="rId54" Type="http://schemas.openxmlformats.org/officeDocument/2006/relationships/font" Target="fonts/font2.fntdata"/><Relationship Id="rId53" Type="http://schemas.openxmlformats.org/officeDocument/2006/relationships/font" Target="fonts/font1.fntdata"/><Relationship Id="rId52" Type="http://schemas.openxmlformats.org/officeDocument/2006/relationships/tableStyles" Target="tableStyles.xml"/><Relationship Id="rId51" Type="http://schemas.openxmlformats.org/officeDocument/2006/relationships/viewProps" Target="viewProps.xml"/><Relationship Id="rId50" Type="http://schemas.openxmlformats.org/officeDocument/2006/relationships/presProps" Target="presProps.xml"/><Relationship Id="rId5" Type="http://schemas.openxmlformats.org/officeDocument/2006/relationships/slide" Target="slides/slide2.xml"/><Relationship Id="rId49" Type="http://schemas.openxmlformats.org/officeDocument/2006/relationships/handoutMaster" Target="handoutMasters/handoutMaster1.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Mobicom CCF A</a:t>
            </a:r>
            <a:r>
              <a:rPr lang="zh-CN" altLang="en-US"/>
              <a:t>类会议</a:t>
            </a:r>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r>
              <a:rPr lang="en-US" altLang="zh-CN">
                <a:sym typeface="+mn-ea"/>
              </a:rPr>
              <a:t> </a:t>
            </a:r>
            <a:r>
              <a:rPr lang="zh-CN" altLang="en-US">
                <a:sym typeface="+mn-ea"/>
              </a:rPr>
              <a:t>基于实验，设计了</a:t>
            </a:r>
            <a:r>
              <a:rPr lang="en-US" altLang="zh-CN">
                <a:sym typeface="+mn-ea"/>
              </a:rPr>
              <a:t>SLAM</a:t>
            </a:r>
            <a:r>
              <a:rPr lang="zh-CN" altLang="en-US">
                <a:sym typeface="+mn-ea"/>
              </a:rPr>
              <a:t>；</a:t>
            </a:r>
            <a:endParaRPr lang="zh-CN" altLang="en-US"/>
          </a:p>
          <a:p>
            <a:pPr marL="228600" indent="-228600">
              <a:buAutoNum type="arabicPeriod"/>
            </a:pPr>
            <a:r>
              <a:rPr lang="en-US" altLang="zh-CN">
                <a:sym typeface="+mn-ea"/>
              </a:rPr>
              <a:t> </a:t>
            </a:r>
            <a:r>
              <a:rPr lang="zh-CN" altLang="en-US">
                <a:sym typeface="+mn-ea"/>
              </a:rPr>
              <a:t>评估用户位置和空间中的</a:t>
            </a:r>
            <a:r>
              <a:rPr lang="en-US" altLang="zh-CN">
                <a:sym typeface="+mn-ea"/>
              </a:rPr>
              <a:t>EMF</a:t>
            </a:r>
            <a:r>
              <a:rPr lang="zh-CN" altLang="en-US">
                <a:sym typeface="+mn-ea"/>
              </a:rPr>
              <a:t>特征地图，不用繁琐的调查，指纹；</a:t>
            </a:r>
            <a:endParaRPr lang="zh-CN" altLang="en-US"/>
          </a:p>
          <a:p>
            <a:pPr marL="228600" indent="-228600">
              <a:buAutoNum type="arabicPeriod"/>
            </a:pPr>
            <a:r>
              <a:rPr lang="en-US" altLang="zh-CN">
                <a:sym typeface="+mn-ea"/>
              </a:rPr>
              <a:t> </a:t>
            </a:r>
            <a:r>
              <a:rPr lang="zh-CN" altLang="en-US">
                <a:sym typeface="+mn-ea"/>
              </a:rPr>
              <a:t>签名；</a:t>
            </a:r>
            <a:endParaRPr lang="zh-CN" altLang="en-US"/>
          </a:p>
          <a:p>
            <a:pPr marL="228600" indent="-228600">
              <a:buAutoNum type="arabicPeriod"/>
            </a:pPr>
            <a:r>
              <a:rPr lang="en-US" altLang="zh-CN">
                <a:sym typeface="+mn-ea"/>
              </a:rPr>
              <a:t> </a:t>
            </a:r>
            <a:r>
              <a:rPr lang="zh-CN" altLang="en-US">
                <a:sym typeface="+mn-ea"/>
              </a:rPr>
              <a:t>在线定位用户的方法；</a:t>
            </a:r>
            <a:endParaRPr lang="zh-CN" altLang="en-US"/>
          </a:p>
          <a:p>
            <a:pPr marL="228600" indent="-228600">
              <a:buAutoNum type="arabicPeriod"/>
            </a:pPr>
            <a:r>
              <a:rPr lang="en-US" altLang="zh-CN">
                <a:sym typeface="+mn-ea"/>
              </a:rPr>
              <a:t> </a:t>
            </a:r>
            <a:r>
              <a:rPr lang="zh-CN" altLang="en-US">
                <a:sym typeface="+mn-ea"/>
              </a:rPr>
              <a:t>评估；</a:t>
            </a:r>
            <a:endParaRPr lang="en-US" altLang="zh-CN"/>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r>
              <a:rPr lang="en-US" altLang="zh-CN"/>
              <a:t>EMR</a:t>
            </a:r>
            <a:r>
              <a:rPr lang="zh-CN" altLang="en-US"/>
              <a:t>与</a:t>
            </a:r>
            <a:r>
              <a:rPr lang="en-US" altLang="zh-CN"/>
              <a:t>AC</a:t>
            </a:r>
            <a:r>
              <a:rPr lang="zh-CN" altLang="en-US"/>
              <a:t>电压跟随很好；</a:t>
            </a:r>
            <a:endParaRPr lang="zh-CN" altLang="en-US"/>
          </a:p>
          <a:p>
            <a:pPr marL="228600" indent="-228600">
              <a:buAutoNum type="arabicPeriod"/>
            </a:pPr>
            <a:r>
              <a:rPr lang="zh-CN" altLang="en-US"/>
              <a:t>现代建筑的墙内，天花板和底板内有大量的电力线；</a:t>
            </a:r>
            <a:endParaRPr lang="zh-CN" altLang="en-US"/>
          </a:p>
          <a:p>
            <a:pPr marL="228600" indent="-228600">
              <a:buAutoNum type="arabicPeriod"/>
            </a:pPr>
            <a:r>
              <a:rPr lang="en-US" altLang="zh-CN"/>
              <a:t>EMR</a:t>
            </a:r>
            <a:r>
              <a:rPr lang="zh-CN" altLang="en-US"/>
              <a:t>的衰弱可以很好地建模；</a:t>
            </a:r>
            <a:endParaRPr lang="zh-CN" altLang="en-US"/>
          </a:p>
          <a:p>
            <a:pPr marL="228600" indent="-228600">
              <a:buAutoNum type="arabicPeriod"/>
            </a:pPr>
            <a:r>
              <a:rPr lang="zh-CN" altLang="en-US"/>
              <a:t>室内的</a:t>
            </a:r>
            <a:r>
              <a:rPr lang="en-US" altLang="zh-CN"/>
              <a:t>EMF</a:t>
            </a:r>
            <a:r>
              <a:rPr lang="zh-CN" altLang="en-US"/>
              <a:t>具有精致的空间密度分布，当然也依赖于电力线的路由；</a:t>
            </a:r>
            <a:endParaRPr lang="zh-CN" altLang="en-US"/>
          </a:p>
          <a:p>
            <a:pPr marL="228600" indent="-228600">
              <a:buAutoNum type="arabicPeriod"/>
            </a:pPr>
            <a:r>
              <a:rPr lang="zh-CN" altLang="en-US"/>
              <a:t>是否电力网络</a:t>
            </a:r>
            <a:r>
              <a:rPr lang="en-US" altLang="zh-CN"/>
              <a:t>EMF</a:t>
            </a:r>
            <a:r>
              <a:rPr lang="zh-CN" altLang="en-US"/>
              <a:t>具有跟位置相关的空间区分度和时间稳定性；</a:t>
            </a:r>
            <a:endParaRPr lang="zh-CN" altLang="en-US"/>
          </a:p>
          <a:p>
            <a:pPr marL="228600" indent="-228600">
              <a:buAutoNum type="arabicPeriod"/>
            </a:pPr>
            <a:r>
              <a:rPr lang="en-US" altLang="zh-CN"/>
              <a:t>circuit seeker system, </a:t>
            </a:r>
            <a:r>
              <a:rPr lang="zh-CN" altLang="en-US"/>
              <a:t>在插座注入调制信号</a:t>
            </a:r>
            <a:r>
              <a:rPr lang="en-US" altLang="zh-CN"/>
              <a:t>. </a:t>
            </a:r>
            <a:r>
              <a:rPr lang="zh-CN" altLang="en-US"/>
              <a:t>通过</a:t>
            </a:r>
            <a:r>
              <a:rPr lang="en-US" altLang="zh-CN"/>
              <a:t>EMR</a:t>
            </a:r>
            <a:r>
              <a:rPr lang="zh-CN" altLang="en-US"/>
              <a:t>检测电力线路由；</a:t>
            </a:r>
            <a:endParaRPr lang="zh-CN" altLang="en-US"/>
          </a:p>
          <a:p>
            <a:pPr marL="228600" indent="-228600">
              <a:buAutoNum type="arabicPeriod"/>
            </a:pPr>
            <a:r>
              <a:rPr lang="zh-CN" altLang="en-US"/>
              <a:t>电力线可以作为</a:t>
            </a:r>
            <a:r>
              <a:rPr lang="en-US" altLang="zh-CN"/>
              <a:t>AM</a:t>
            </a:r>
            <a:r>
              <a:rPr lang="zh-CN" altLang="en-US"/>
              <a:t>无线天线，波长和建筑尺寸；</a:t>
            </a:r>
            <a:endParaRPr lang="zh-CN" altLang="en-US"/>
          </a:p>
          <a:p>
            <a:pPr marL="228600" indent="-228600">
              <a:buAutoNum type="arabicPeriod"/>
            </a:pPr>
            <a:r>
              <a:rPr lang="zh-CN" altLang="en-US"/>
              <a:t>本文利用不可以避免的</a:t>
            </a:r>
            <a:r>
              <a:rPr lang="en-US" altLang="zh-CN"/>
              <a:t>EMF</a:t>
            </a:r>
            <a:r>
              <a:rPr lang="zh-CN" altLang="en-US"/>
              <a:t>作为定位；</a:t>
            </a:r>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Arial" panose="020B0604020202020204" pitchFamily="34" charset="0"/>
              <a:buAutoNum type="arabicPeriod"/>
            </a:pPr>
            <a:r>
              <a:rPr lang="zh-CN" altLang="en-US"/>
              <a:t>定制的</a:t>
            </a:r>
            <a:r>
              <a:rPr lang="en-US" altLang="zh-CN"/>
              <a:t>EMR</a:t>
            </a:r>
            <a:r>
              <a:rPr lang="zh-CN" altLang="en-US"/>
              <a:t>传感器就是一个</a:t>
            </a:r>
            <a:r>
              <a:rPr lang="en-US" altLang="zh-CN"/>
              <a:t>LC</a:t>
            </a:r>
            <a:r>
              <a:rPr lang="zh-CN" altLang="en-US"/>
              <a:t>谐振电路，两级放大电路；</a:t>
            </a:r>
            <a:endParaRPr lang="en-US" altLang="zh-CN"/>
          </a:p>
          <a:p>
            <a:pPr marL="228600" indent="-228600">
              <a:buFont typeface="Arial" panose="020B0604020202020204" pitchFamily="34" charset="0"/>
              <a:buAutoNum type="arabicPeriod"/>
            </a:pPr>
            <a:r>
              <a:rPr lang="en-US" altLang="zh-CN"/>
              <a:t>microphone</a:t>
            </a:r>
            <a:r>
              <a:rPr lang="zh-CN" altLang="en-US"/>
              <a:t>可以等效为一个由金属薄膜和金属导线组成的电容；</a:t>
            </a:r>
            <a:endParaRPr lang="zh-CN" altLang="en-US"/>
          </a:p>
          <a:p>
            <a:pPr marL="228600" indent="-228600">
              <a:buFont typeface="Arial" panose="020B0604020202020204" pitchFamily="34" charset="0"/>
              <a:buAutoNum type="arabicPeriod"/>
            </a:pPr>
            <a:r>
              <a:rPr lang="zh-CN" altLang="en-US"/>
              <a:t>与声音对应的薄膜的振动，产生一个电压信号；</a:t>
            </a:r>
            <a:endParaRPr lang="zh-CN" altLang="en-US"/>
          </a:p>
          <a:p>
            <a:pPr marL="228600" indent="-228600">
              <a:buFont typeface="Arial" panose="020B0604020202020204" pitchFamily="34" charset="0"/>
              <a:buAutoNum type="arabicPeriod"/>
            </a:pPr>
            <a:r>
              <a:rPr lang="en-US" altLang="zh-CN"/>
              <a:t>EMF</a:t>
            </a:r>
            <a:r>
              <a:rPr lang="zh-CN" altLang="en-US"/>
              <a:t>会在声音记录产生嗡嗡声；</a:t>
            </a:r>
            <a:endParaRPr lang="zh-CN" altLang="en-US"/>
          </a:p>
          <a:p>
            <a:pPr marL="228600" indent="-228600">
              <a:buFont typeface="Arial" panose="020B0604020202020204" pitchFamily="34" charset="0"/>
              <a:buAutoNum type="arabicPeriod"/>
            </a:pPr>
            <a:r>
              <a:rPr lang="zh-CN" altLang="en-US"/>
              <a:t>这个声音是可以通过带通滤波器获取到；包括他的基波和谐波；</a:t>
            </a:r>
            <a:endParaRPr lang="zh-CN" altLang="en-US"/>
          </a:p>
          <a:p>
            <a:pPr marL="228600" indent="-228600">
              <a:buFont typeface="Arial" panose="020B0604020202020204" pitchFamily="34" charset="0"/>
              <a:buAutoNum type="arabicPeriod"/>
            </a:pPr>
            <a:r>
              <a:rPr lang="zh-CN" altLang="en-US"/>
              <a:t>提供了在现成的移动设备上实现定位设备的可行性；</a:t>
            </a:r>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r>
              <a:rPr lang="en-US" altLang="zh-CN">
                <a:latin typeface="华文中宋" panose="02010600040101010101" charset="-122"/>
                <a:ea typeface="华文中宋" panose="02010600040101010101" charset="-122"/>
                <a:sym typeface="+mn-ea"/>
              </a:rPr>
              <a:t>Whether EMF for location sensing?</a:t>
            </a:r>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r>
              <a:rPr lang="en-US"/>
              <a:t>2475</a:t>
            </a:r>
            <a:r>
              <a:rPr lang="zh-CN" altLang="en-US"/>
              <a:t>㎡建筑；</a:t>
            </a:r>
            <a:endParaRPr lang="zh-CN" altLang="en-US"/>
          </a:p>
          <a:p>
            <a:pPr marL="228600" indent="-228600">
              <a:buAutoNum type="arabicPeriod"/>
            </a:pPr>
            <a:r>
              <a:rPr lang="en-US" altLang="zh-CN"/>
              <a:t>8khz</a:t>
            </a:r>
            <a:r>
              <a:rPr lang="zh-CN" altLang="en-US"/>
              <a:t>采样率，</a:t>
            </a:r>
            <a:r>
              <a:rPr lang="en-US" altLang="zh-CN"/>
              <a:t>5-step</a:t>
            </a:r>
            <a:r>
              <a:rPr lang="zh-CN" altLang="en-US"/>
              <a:t>滤波器，去除高频噪音；</a:t>
            </a:r>
            <a:endParaRPr lang="zh-CN" altLang="en-US"/>
          </a:p>
          <a:p>
            <a:pPr marL="228600" indent="-228600">
              <a:buAutoNum type="arabicPeriod"/>
            </a:pPr>
            <a:r>
              <a:rPr lang="en-US" altLang="zh-CN"/>
              <a:t>powerline EMR sensor</a:t>
            </a:r>
            <a:r>
              <a:rPr lang="zh-CN" altLang="en-US"/>
              <a:t>放在</a:t>
            </a:r>
            <a:r>
              <a:rPr lang="en-US" altLang="zh-CN"/>
              <a:t>4</a:t>
            </a:r>
            <a:r>
              <a:rPr lang="zh-CN" altLang="en-US"/>
              <a:t>个地方。</a:t>
            </a:r>
            <a:endParaRPr lang="zh-CN" altLang="en-US"/>
          </a:p>
          <a:p>
            <a:pPr marL="228600" indent="-228600">
              <a:buAutoNum type="arabicPeriod"/>
            </a:pPr>
            <a:r>
              <a:rPr lang="zh-CN" altLang="en-US"/>
              <a:t>时间频率特性；</a:t>
            </a:r>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1</a:t>
            </a:r>
            <a:r>
              <a:rPr lang="zh-CN" altLang="en-US"/>
              <a:t>、感知信号，</a:t>
            </a:r>
            <a:r>
              <a:rPr lang="en-US" altLang="zh-CN"/>
              <a:t>50Hz</a:t>
            </a:r>
            <a:r>
              <a:rPr lang="zh-CN" altLang="en-US"/>
              <a:t>基波和谐波；从频谱图上能看出来；</a:t>
            </a:r>
            <a:endParaRPr lang="zh-CN" altLang="en-US"/>
          </a:p>
          <a:p>
            <a:r>
              <a:rPr lang="en-US" altLang="zh-CN"/>
              <a:t>2</a:t>
            </a:r>
            <a:r>
              <a:rPr lang="zh-CN" altLang="en-US"/>
              <a:t>、四个不同地方的感知信号；</a:t>
            </a:r>
            <a:endParaRPr lang="zh-CN" altLang="en-US"/>
          </a:p>
          <a:p>
            <a:r>
              <a:rPr lang="en-US" altLang="zh-CN"/>
              <a:t>3</a:t>
            </a:r>
            <a:r>
              <a:rPr lang="zh-CN" altLang="en-US"/>
              <a:t>、电力网络</a:t>
            </a:r>
            <a:r>
              <a:rPr lang="en-US" altLang="zh-CN"/>
              <a:t>EMF</a:t>
            </a:r>
            <a:r>
              <a:rPr lang="zh-CN" altLang="en-US"/>
              <a:t>强度在不同的地方有不同的波形和幅值；这个区分度和我们的理解是一致的；</a:t>
            </a:r>
            <a:endParaRPr lang="zh-CN" altLang="en-US"/>
          </a:p>
          <a:p>
            <a:r>
              <a:rPr lang="en-US" altLang="zh-CN"/>
              <a:t>4</a:t>
            </a:r>
            <a:r>
              <a:rPr lang="zh-CN" altLang="en-US"/>
              <a:t>、电力网络</a:t>
            </a:r>
            <a:r>
              <a:rPr lang="en-US" altLang="zh-CN"/>
              <a:t>EMF</a:t>
            </a:r>
            <a:r>
              <a:rPr lang="zh-CN" altLang="en-US"/>
              <a:t>具有空间分布；</a:t>
            </a:r>
            <a:endParaRPr lang="zh-CN" altLang="en-US"/>
          </a:p>
          <a:p>
            <a:r>
              <a:rPr lang="en-US" altLang="zh-CN"/>
              <a:t>5</a:t>
            </a:r>
            <a:r>
              <a:rPr lang="zh-CN" altLang="en-US"/>
              <a:t>、分布跟电力线的走线有密切的关系；电力线通常来说是固定的，这个空间分布的电力线是极有可能作为位置感知的；</a:t>
            </a:r>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1</a:t>
            </a:r>
            <a:r>
              <a:rPr lang="zh-CN" altLang="en-US"/>
              <a:t>、室内地磁的空间区分信号，已经在文献</a:t>
            </a:r>
            <a:r>
              <a:rPr lang="en-US" altLang="zh-CN"/>
              <a:t>8,15</a:t>
            </a:r>
            <a:r>
              <a:rPr lang="zh-CN" altLang="en-US"/>
              <a:t>中研究了。</a:t>
            </a:r>
            <a:endParaRPr lang="zh-CN" altLang="en-US"/>
          </a:p>
          <a:p>
            <a:r>
              <a:rPr lang="en-US" altLang="zh-CN"/>
              <a:t>2</a:t>
            </a:r>
            <a:r>
              <a:rPr lang="zh-CN" altLang="en-US"/>
              <a:t>、地磁和电力网络</a:t>
            </a:r>
            <a:r>
              <a:rPr lang="en-US" altLang="zh-CN"/>
              <a:t>EMF</a:t>
            </a:r>
            <a:r>
              <a:rPr lang="zh-CN" altLang="en-US"/>
              <a:t>差别是比较大的。地磁来自底薪；</a:t>
            </a:r>
            <a:endParaRPr lang="zh-CN" altLang="en-US"/>
          </a:p>
          <a:p>
            <a:r>
              <a:rPr lang="en-US" altLang="zh-CN"/>
              <a:t>3</a:t>
            </a:r>
            <a:r>
              <a:rPr lang="zh-CN" altLang="en-US"/>
              <a:t>、由于建筑的金属，地池在室内环境是扭曲的；可以作为定位的签名；</a:t>
            </a:r>
            <a:endParaRPr lang="zh-CN" altLang="en-US"/>
          </a:p>
          <a:p>
            <a:r>
              <a:rPr lang="en-US" altLang="zh-CN"/>
              <a:t>4</a:t>
            </a:r>
            <a:r>
              <a:rPr lang="zh-CN" altLang="en-US"/>
              <a:t>、地池的强度是静态的。</a:t>
            </a:r>
            <a:endParaRPr lang="zh-CN" altLang="en-US"/>
          </a:p>
          <a:p>
            <a:r>
              <a:rPr lang="en-US" altLang="zh-CN"/>
              <a:t>5</a:t>
            </a:r>
            <a:r>
              <a:rPr lang="zh-CN" altLang="en-US"/>
              <a:t>、</a:t>
            </a:r>
            <a:r>
              <a:rPr lang="en-US" altLang="zh-CN"/>
              <a:t>EMF</a:t>
            </a:r>
            <a:r>
              <a:rPr lang="zh-CN" altLang="en-US"/>
              <a:t>是事变的。我们的测量就是为了验证</a:t>
            </a:r>
            <a:r>
              <a:rPr lang="en-US" altLang="zh-CN"/>
              <a:t>EMF</a:t>
            </a:r>
            <a:r>
              <a:rPr lang="zh-CN" altLang="en-US"/>
              <a:t>在高度不变性方面比地磁好；</a:t>
            </a:r>
            <a:endParaRPr lang="zh-CN" altLang="en-US"/>
          </a:p>
          <a:p>
            <a:r>
              <a:rPr lang="en-US" altLang="zh-CN"/>
              <a:t>6</a:t>
            </a:r>
            <a:r>
              <a:rPr lang="zh-CN" altLang="en-US"/>
              <a:t>、三个志愿者，身高</a:t>
            </a:r>
            <a:r>
              <a:rPr lang="en-US" altLang="zh-CN"/>
              <a:t>158,173,188</a:t>
            </a:r>
            <a:r>
              <a:rPr lang="zh-CN" altLang="en-US"/>
              <a:t>，佩戴</a:t>
            </a:r>
            <a:r>
              <a:rPr lang="en-US" altLang="zh-CN"/>
              <a:t>EMR</a:t>
            </a:r>
            <a:r>
              <a:rPr lang="zh-CN" altLang="en-US"/>
              <a:t>传感器好智能手机，在建筑内走</a:t>
            </a:r>
            <a:r>
              <a:rPr lang="en-US" altLang="zh-CN"/>
              <a:t>150</a:t>
            </a:r>
            <a:r>
              <a:rPr lang="zh-CN" altLang="en-US"/>
              <a:t>米</a:t>
            </a:r>
            <a:endParaRPr lang="zh-CN" altLang="en-US"/>
          </a:p>
          <a:p>
            <a:r>
              <a:rPr lang="en-US" altLang="zh-CN"/>
              <a:t>7</a:t>
            </a:r>
            <a:r>
              <a:rPr lang="zh-CN" altLang="en-US"/>
              <a:t>、图</a:t>
            </a:r>
            <a:r>
              <a:rPr lang="en-US" altLang="zh-CN"/>
              <a:t>5</a:t>
            </a:r>
            <a:r>
              <a:rPr lang="zh-CN" altLang="en-US"/>
              <a:t>显示身高没有太大的变化；很明显，</a:t>
            </a:r>
            <a:r>
              <a:rPr lang="en-US" altLang="zh-CN"/>
              <a:t>EMF</a:t>
            </a:r>
            <a:r>
              <a:rPr lang="zh-CN" altLang="en-US"/>
              <a:t>不受身高影响</a:t>
            </a:r>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1</a:t>
            </a:r>
            <a:r>
              <a:rPr lang="zh-CN" altLang="en-US"/>
              <a:t>、</a:t>
            </a:r>
            <a:r>
              <a:rPr lang="en-US" altLang="zh-CN"/>
              <a:t>DTW</a:t>
            </a:r>
            <a:r>
              <a:rPr lang="zh-CN" altLang="en-US"/>
              <a:t>动态时间规整算法，原来主要用于识别两端语音时间序列片段是否是同一个词；</a:t>
            </a:r>
            <a:endParaRPr lang="zh-CN" altLang="en-US"/>
          </a:p>
          <a:p>
            <a:r>
              <a:rPr lang="en-US" altLang="zh-CN"/>
              <a:t>2</a:t>
            </a:r>
            <a:r>
              <a:rPr lang="zh-CN" altLang="en-US"/>
              <a:t>、沿着图</a:t>
            </a:r>
            <a:r>
              <a:rPr lang="en-US" altLang="zh-CN"/>
              <a:t>3</a:t>
            </a:r>
            <a:r>
              <a:rPr lang="zh-CN" altLang="en-US"/>
              <a:t>的轨迹走了三圈；</a:t>
            </a:r>
            <a:endParaRPr lang="zh-CN" altLang="en-US"/>
          </a:p>
          <a:p>
            <a:r>
              <a:rPr lang="en-US" altLang="zh-CN"/>
              <a:t>3</a:t>
            </a:r>
            <a:r>
              <a:rPr lang="zh-CN" altLang="en-US"/>
              <a:t>、区分不同的位置；</a:t>
            </a:r>
            <a:endParaRPr lang="zh-CN" altLang="en-US"/>
          </a:p>
          <a:p>
            <a:r>
              <a:rPr lang="en-US" altLang="zh-CN"/>
              <a:t>4</a:t>
            </a:r>
            <a:r>
              <a:rPr lang="zh-CN" altLang="en-US"/>
              <a:t>、后面解释提供</a:t>
            </a:r>
            <a:r>
              <a:rPr lang="en-US" altLang="zh-CN"/>
              <a:t>SLAM</a:t>
            </a:r>
            <a:r>
              <a:rPr lang="zh-CN" altLang="en-US"/>
              <a:t>方法区分位置；</a:t>
            </a:r>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r>
              <a:rPr lang="zh-CN" altLang="en-US"/>
              <a:t>本小节调查了</a:t>
            </a:r>
            <a:r>
              <a:rPr lang="en-US" altLang="zh-CN"/>
              <a:t>EMF</a:t>
            </a:r>
            <a:r>
              <a:rPr lang="zh-CN" altLang="en-US"/>
              <a:t>的时间稳定性，尽管</a:t>
            </a:r>
            <a:r>
              <a:rPr lang="en-US" altLang="zh-CN"/>
              <a:t>SLAM</a:t>
            </a:r>
            <a:r>
              <a:rPr lang="zh-CN" altLang="en-US"/>
              <a:t>系统只需要短时的</a:t>
            </a:r>
            <a:r>
              <a:rPr lang="en-US" altLang="zh-CN"/>
              <a:t>loop-closure landmark;</a:t>
            </a:r>
            <a:endParaRPr lang="en-US" altLang="zh-CN"/>
          </a:p>
          <a:p>
            <a:pPr marL="228600" indent="-228600">
              <a:buAutoNum type="arabicPeriod"/>
            </a:pPr>
            <a:r>
              <a:rPr lang="zh-CN" altLang="en-US"/>
              <a:t>前面已经介绍了变化</a:t>
            </a:r>
            <a:r>
              <a:rPr lang="en-US" altLang="zh-CN"/>
              <a:t>AC</a:t>
            </a:r>
            <a:r>
              <a:rPr lang="zh-CN" altLang="en-US"/>
              <a:t>电流产生变化磁场；</a:t>
            </a:r>
            <a:endParaRPr lang="zh-CN" altLang="en-US"/>
          </a:p>
          <a:p>
            <a:pPr marL="228600" indent="-228600">
              <a:buAutoNum type="arabicPeriod"/>
            </a:pPr>
            <a:r>
              <a:rPr lang="zh-CN" altLang="en-US"/>
              <a:t>构建一组控制实验来调查电器设备的开关对</a:t>
            </a:r>
            <a:r>
              <a:rPr lang="en-US" altLang="zh-CN"/>
              <a:t>EMR/EMF</a:t>
            </a:r>
            <a:r>
              <a:rPr lang="zh-CN" altLang="en-US"/>
              <a:t>的影响；</a:t>
            </a:r>
            <a:endParaRPr lang="zh-CN" altLang="en-US"/>
          </a:p>
          <a:p>
            <a:pPr marL="228600" indent="-228600">
              <a:buAutoNum type="arabicPeriod"/>
            </a:pPr>
            <a:r>
              <a:rPr lang="en-US" altLang="zh-CN"/>
              <a:t>dBFS</a:t>
            </a:r>
            <a:r>
              <a:rPr lang="zh-CN" altLang="en-US"/>
              <a:t>相对于全音阶的分贝，在不同距离；</a:t>
            </a:r>
            <a:endParaRPr lang="zh-CN" altLang="en-US"/>
          </a:p>
          <a:p>
            <a:pPr marL="228600" indent="-228600">
              <a:buAutoNum type="arabicPeriod"/>
            </a:pPr>
            <a:r>
              <a:rPr lang="en-US" altLang="zh-CN"/>
              <a:t>4</a:t>
            </a:r>
            <a:r>
              <a:rPr lang="zh-CN" altLang="en-US"/>
              <a:t>个不同的地方，</a:t>
            </a:r>
            <a:r>
              <a:rPr lang="en-US" altLang="zh-CN"/>
              <a:t>P1,P2</a:t>
            </a:r>
            <a:r>
              <a:rPr lang="zh-CN" altLang="en-US"/>
              <a:t>，</a:t>
            </a:r>
            <a:r>
              <a:rPr lang="en-US" altLang="zh-CN"/>
              <a:t>P3,P4</a:t>
            </a:r>
            <a:r>
              <a:rPr lang="zh-CN" altLang="en-US"/>
              <a:t>；</a:t>
            </a:r>
            <a:endParaRPr lang="zh-CN" altLang="en-US"/>
          </a:p>
          <a:p>
            <a:pPr marL="228600" indent="-228600">
              <a:buAutoNum type="arabicPeriod"/>
            </a:pPr>
            <a:r>
              <a:rPr lang="en-US" altLang="zh-CN"/>
              <a:t>EMF</a:t>
            </a:r>
            <a:r>
              <a:rPr lang="zh-CN" altLang="en-US"/>
              <a:t>幅值，</a:t>
            </a:r>
            <a:endParaRPr lang="zh-CN" altLang="en-US"/>
          </a:p>
          <a:p>
            <a:pPr marL="228600" indent="-228600">
              <a:buAutoNum type="arabicPeriod"/>
            </a:pPr>
            <a:r>
              <a:rPr lang="zh-CN" altLang="en-US"/>
              <a:t>短波</a:t>
            </a:r>
            <a:r>
              <a:rPr lang="en-US" altLang="zh-CN"/>
              <a:t>RF</a:t>
            </a:r>
            <a:r>
              <a:rPr lang="zh-CN" altLang="en-US"/>
              <a:t>信号如</a:t>
            </a:r>
            <a:r>
              <a:rPr lang="en-US" altLang="zh-CN"/>
              <a:t>WIFI</a:t>
            </a:r>
            <a:r>
              <a:rPr lang="zh-CN" altLang="en-US"/>
              <a:t>受障碍影响，长波</a:t>
            </a:r>
            <a:r>
              <a:rPr lang="en-US" altLang="zh-CN"/>
              <a:t>EMR</a:t>
            </a:r>
            <a:r>
              <a:rPr lang="zh-CN" altLang="en-US"/>
              <a:t>受身体影响；</a:t>
            </a:r>
            <a:endParaRPr lang="zh-CN" altLang="en-US"/>
          </a:p>
          <a:p>
            <a:pPr marL="228600" indent="-228600">
              <a:buAutoNum type="arabicPeriod"/>
            </a:pPr>
            <a:r>
              <a:rPr lang="zh-CN" altLang="en-US"/>
              <a:t>在两个国家四个不同位置的四个不同电力线</a:t>
            </a:r>
            <a:r>
              <a:rPr lang="en-US" altLang="zh-CN"/>
              <a:t>EMR</a:t>
            </a:r>
            <a:r>
              <a:rPr lang="zh-CN" altLang="en-US"/>
              <a:t>传感器</a:t>
            </a:r>
            <a:r>
              <a:rPr lang="en-US" altLang="zh-CN"/>
              <a:t>14</a:t>
            </a:r>
            <a:r>
              <a:rPr lang="zh-CN" altLang="en-US"/>
              <a:t>天的影响，每个传感器记录</a:t>
            </a:r>
            <a:r>
              <a:rPr lang="en-US" altLang="zh-CN"/>
              <a:t>EMF</a:t>
            </a:r>
            <a:r>
              <a:rPr lang="zh-CN" altLang="en-US"/>
              <a:t>强度；</a:t>
            </a:r>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Wingdings" panose="05000000000000000000" charset="0"/>
              <a:buAutoNum type="arabicPeriod"/>
            </a:pPr>
            <a:r>
              <a:rPr lang="en-US" altLang="zh-CN"/>
              <a:t>powerline</a:t>
            </a:r>
            <a:r>
              <a:rPr lang="zh-CN" altLang="en-US"/>
              <a:t>电力线，设备，移动，</a:t>
            </a:r>
            <a:r>
              <a:rPr lang="en-US" altLang="zh-CN"/>
              <a:t>EMF</a:t>
            </a:r>
            <a:r>
              <a:rPr lang="zh-CN" altLang="en-US"/>
              <a:t>；</a:t>
            </a:r>
            <a:endParaRPr lang="en-US" altLang="zh-CN"/>
          </a:p>
          <a:p>
            <a:pPr marL="228600" indent="-228600">
              <a:buFont typeface="Wingdings" panose="05000000000000000000" charset="0"/>
              <a:buAutoNum type="arabicPeriod"/>
            </a:pPr>
            <a:r>
              <a:rPr lang="en-US" altLang="zh-CN"/>
              <a:t>odometry</a:t>
            </a:r>
            <a:r>
              <a:rPr lang="zh-CN" altLang="en-US"/>
              <a:t>里程计；</a:t>
            </a:r>
            <a:endParaRPr lang="zh-CN" altLang="en-US"/>
          </a:p>
          <a:p>
            <a:pPr marL="228600" indent="-228600">
              <a:buFont typeface="Wingdings" panose="05000000000000000000" charset="0"/>
              <a:buAutoNum type="arabicPeriod"/>
            </a:pPr>
            <a:r>
              <a:rPr lang="en-US" altLang="zh-CN"/>
              <a:t>EMF</a:t>
            </a:r>
            <a:r>
              <a:rPr lang="zh-CN" altLang="en-US"/>
              <a:t>传感（</a:t>
            </a:r>
            <a:r>
              <a:rPr lang="en-US" altLang="zh-CN"/>
              <a:t>EMF</a:t>
            </a:r>
            <a:r>
              <a:rPr lang="zh-CN" altLang="en-US"/>
              <a:t>特征提取、分段）；</a:t>
            </a:r>
            <a:r>
              <a:rPr lang="en-US" altLang="zh-CN"/>
              <a:t>loop closure detection/curation/optimization</a:t>
            </a:r>
            <a:endParaRPr lang="en-US" altLang="zh-CN"/>
          </a:p>
          <a:p>
            <a:pPr marL="228600" indent="-228600">
              <a:buFont typeface="Wingdings" panose="05000000000000000000" charset="0"/>
              <a:buAutoNum type="arabicPeriod"/>
            </a:pPr>
            <a:r>
              <a:rPr lang="en-US" altLang="zh-CN"/>
              <a:t>EMF</a:t>
            </a:r>
            <a:r>
              <a:rPr lang="zh-CN" altLang="en-US"/>
              <a:t>特征与位置</a:t>
            </a:r>
            <a:r>
              <a:rPr lang="en-US" altLang="zh-CN"/>
              <a:t>x,y</a:t>
            </a:r>
            <a:r>
              <a:rPr lang="zh-CN" altLang="en-US"/>
              <a:t>建立了一个表，</a:t>
            </a:r>
            <a:endParaRPr lang="zh-CN" altLang="en-US"/>
          </a:p>
          <a:p>
            <a:pPr marL="228600" indent="-228600">
              <a:buFont typeface="Wingdings" panose="05000000000000000000" charset="0"/>
              <a:buAutoNum type="arabicPeriod"/>
            </a:pPr>
            <a:r>
              <a:rPr lang="zh-CN" altLang="en-US"/>
              <a:t>形成</a:t>
            </a:r>
            <a:r>
              <a:rPr lang="en-US" altLang="zh-CN"/>
              <a:t>EMF</a:t>
            </a:r>
            <a:r>
              <a:rPr lang="zh-CN" altLang="en-US"/>
              <a:t>定位算法依据，特征提取，有效的特征匹配；</a:t>
            </a:r>
            <a:endParaRPr lang="zh-CN" altLang="en-US"/>
          </a:p>
          <a:p>
            <a:pPr marL="171450" indent="-171450">
              <a:buFont typeface="Wingdings" panose="05000000000000000000" charset="0"/>
              <a:buChar char="Ø"/>
            </a:pPr>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r>
              <a:rPr lang="en-US" altLang="zh-CN"/>
              <a:t>WIFI RSSI</a:t>
            </a:r>
            <a:r>
              <a:rPr lang="zh-CN" altLang="en-US"/>
              <a:t>在</a:t>
            </a:r>
            <a:r>
              <a:rPr lang="en-US" altLang="zh-CN"/>
              <a:t>24</a:t>
            </a:r>
            <a:r>
              <a:rPr lang="zh-CN" altLang="en-US"/>
              <a:t>小时的变化是比较大，而</a:t>
            </a:r>
            <a:r>
              <a:rPr lang="en-US" altLang="zh-CN"/>
              <a:t>EMF</a:t>
            </a:r>
            <a:r>
              <a:rPr lang="zh-CN" altLang="en-US"/>
              <a:t>变化是比较少的；</a:t>
            </a:r>
            <a:endParaRPr lang="zh-CN" altLang="en-US"/>
          </a:p>
          <a:p>
            <a:pPr marL="228600" indent="-228600">
              <a:buFont typeface="+mj-lt"/>
              <a:buAutoNum type="arabicPeriod"/>
            </a:pPr>
            <a:r>
              <a:rPr lang="zh-CN" altLang="en-US"/>
              <a:t>测量</a:t>
            </a:r>
            <a:r>
              <a:rPr lang="en-US" altLang="zh-CN"/>
              <a:t>EMF</a:t>
            </a:r>
            <a:r>
              <a:rPr lang="zh-CN" altLang="en-US"/>
              <a:t>强度；</a:t>
            </a:r>
            <a:endParaRPr lang="zh-CN" altLang="en-US"/>
          </a:p>
          <a:p>
            <a:pPr marL="228600" indent="-228600">
              <a:buFont typeface="+mj-lt"/>
              <a:buAutoNum type="arabicPeriod"/>
            </a:pPr>
            <a:r>
              <a:rPr lang="zh-CN" altLang="en-US"/>
              <a:t>一旦电力网络</a:t>
            </a:r>
            <a:r>
              <a:rPr lang="en-US" altLang="zh-CN"/>
              <a:t>EMF</a:t>
            </a:r>
            <a:r>
              <a:rPr lang="zh-CN" altLang="en-US"/>
              <a:t>指纹数据库构建好之后，是可以长期用于定位；</a:t>
            </a:r>
            <a:endParaRPr lang="zh-CN" altLang="en-US"/>
          </a:p>
          <a:p>
            <a:pPr marL="228600" indent="-228600">
              <a:buFont typeface="+mj-lt"/>
              <a:buAutoNum type="arabicPeriod"/>
            </a:pPr>
            <a:r>
              <a:rPr lang="zh-CN" altLang="en-US"/>
              <a:t>在建筑发生变化或者电力线路由发生变化，是可以用众包定位工具的方法来更新数据库；</a:t>
            </a:r>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Wingdings" panose="05000000000000000000" charset="0"/>
              <a:buAutoNum type="arabicPeriod"/>
            </a:pPr>
            <a:r>
              <a:rPr lang="zh-CN" altLang="en-US"/>
              <a:t>华为</a:t>
            </a:r>
            <a:r>
              <a:rPr lang="en-US" altLang="zh-CN"/>
              <a:t>P9</a:t>
            </a:r>
            <a:r>
              <a:rPr lang="zh-CN" altLang="en-US"/>
              <a:t>放在固定位置，记录语音，每</a:t>
            </a:r>
            <a:r>
              <a:rPr lang="en-US" altLang="zh-CN"/>
              <a:t>5</a:t>
            </a:r>
            <a:r>
              <a:rPr lang="zh-CN" altLang="en-US"/>
              <a:t>分钟；同时，创建一些干扰声音，音乐和语音等；</a:t>
            </a:r>
            <a:endParaRPr lang="zh-CN" altLang="en-US"/>
          </a:p>
          <a:p>
            <a:pPr marL="228600" indent="-228600">
              <a:buFont typeface="Wingdings" panose="05000000000000000000" charset="0"/>
              <a:buAutoNum type="arabicPeriod"/>
            </a:pPr>
            <a:r>
              <a:rPr lang="zh-CN" altLang="en-US"/>
              <a:t>音乐和语音，对</a:t>
            </a:r>
            <a:r>
              <a:rPr lang="en-US" altLang="zh-CN"/>
              <a:t>150hz</a:t>
            </a:r>
            <a:r>
              <a:rPr lang="zh-CN" altLang="en-US"/>
              <a:t>谐波具有较大的影响，相比</a:t>
            </a:r>
            <a:r>
              <a:rPr lang="en-US" altLang="zh-CN"/>
              <a:t>50hz</a:t>
            </a:r>
            <a:r>
              <a:rPr lang="zh-CN" altLang="en-US"/>
              <a:t>和</a:t>
            </a:r>
            <a:r>
              <a:rPr lang="en-US" altLang="zh-CN"/>
              <a:t>100hz</a:t>
            </a:r>
            <a:r>
              <a:rPr lang="zh-CN" altLang="en-US"/>
              <a:t>的谐波；</a:t>
            </a:r>
            <a:endParaRPr lang="zh-CN" altLang="en-US"/>
          </a:p>
          <a:p>
            <a:pPr marL="228600" indent="-228600">
              <a:buFont typeface="Wingdings" panose="05000000000000000000" charset="0"/>
              <a:buAutoNum type="arabicPeriod"/>
            </a:pPr>
            <a:r>
              <a:rPr lang="en-US" altLang="zh-CN"/>
              <a:t>150hz</a:t>
            </a:r>
            <a:r>
              <a:rPr lang="zh-CN" altLang="en-US"/>
              <a:t>谐波与语音的冲突；</a:t>
            </a:r>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Wingdings" panose="05000000000000000000" charset="0"/>
              <a:buAutoNum type="arabicPeriod"/>
            </a:pPr>
            <a:r>
              <a:rPr lang="zh-CN" altLang="en-US"/>
              <a:t>研究者带上手机沿着轨迹走三圈</a:t>
            </a:r>
            <a:endParaRPr lang="zh-CN" altLang="en-US"/>
          </a:p>
          <a:p>
            <a:pPr marL="228600" indent="-228600">
              <a:buFont typeface="Wingdings" panose="05000000000000000000" charset="0"/>
              <a:buAutoNum type="arabicPeriod"/>
            </a:pPr>
            <a:r>
              <a:rPr lang="zh-CN" altLang="en-US"/>
              <a:t>手机地磁和麦克风记录地磁和</a:t>
            </a:r>
            <a:r>
              <a:rPr lang="en-US" altLang="zh-CN"/>
              <a:t>EMF</a:t>
            </a:r>
            <a:r>
              <a:rPr lang="zh-CN" altLang="en-US"/>
              <a:t>数据</a:t>
            </a:r>
            <a:endParaRPr lang="zh-CN" altLang="en-US"/>
          </a:p>
          <a:p>
            <a:pPr marL="228600" indent="-228600">
              <a:buFont typeface="Wingdings" panose="05000000000000000000" charset="0"/>
              <a:buAutoNum type="arabicPeriod"/>
            </a:pPr>
            <a:r>
              <a:rPr lang="zh-CN" altLang="en-US"/>
              <a:t>地磁特征对于不同的位置无效性，</a:t>
            </a:r>
            <a:r>
              <a:rPr lang="en-US" altLang="zh-CN"/>
              <a:t>EMF</a:t>
            </a:r>
            <a:r>
              <a:rPr lang="zh-CN" altLang="en-US"/>
              <a:t>可以很好地帮助这个无效；</a:t>
            </a:r>
            <a:endParaRPr lang="zh-CN" altLang="en-US"/>
          </a:p>
          <a:p>
            <a:pPr marL="228600" indent="-228600">
              <a:buFont typeface="Wingdings" panose="05000000000000000000" charset="0"/>
              <a:buAutoNum type="arabicPeriod"/>
            </a:pPr>
            <a:r>
              <a:rPr lang="zh-CN" altLang="en-US"/>
              <a:t>反之亦然，相同位置的无效性；</a:t>
            </a:r>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Wingdings" panose="05000000000000000000" charset="0"/>
              <a:buAutoNum type="arabicPeriod"/>
            </a:pPr>
            <a:r>
              <a:rPr lang="zh-CN" altLang="en-US"/>
              <a:t>相同位置，</a:t>
            </a:r>
            <a:r>
              <a:rPr lang="en-US" altLang="zh-CN"/>
              <a:t>mag+micEMR</a:t>
            </a:r>
            <a:r>
              <a:rPr lang="zh-CN" altLang="en-US"/>
              <a:t>距离要小；</a:t>
            </a:r>
            <a:endParaRPr lang="zh-CN" altLang="en-US"/>
          </a:p>
          <a:p>
            <a:pPr marL="228600" indent="-228600">
              <a:buFont typeface="Wingdings" panose="05000000000000000000" charset="0"/>
              <a:buAutoNum type="arabicPeriod"/>
            </a:pPr>
            <a:r>
              <a:rPr lang="zh-CN" altLang="en-US"/>
              <a:t>不同位置，</a:t>
            </a:r>
            <a:r>
              <a:rPr lang="en-US" altLang="zh-CN"/>
              <a:t>mag+micEMR</a:t>
            </a:r>
            <a:r>
              <a:rPr lang="zh-CN" altLang="en-US"/>
              <a:t>距离要大；</a:t>
            </a:r>
            <a:endParaRPr lang="zh-CN" altLang="en-US"/>
          </a:p>
          <a:p>
            <a:pPr marL="228600" indent="-228600">
              <a:buFont typeface="Wingdings" panose="05000000000000000000" charset="0"/>
              <a:buAutoNum type="arabicPeriod"/>
            </a:pPr>
            <a:r>
              <a:rPr lang="zh-CN" altLang="en-US"/>
              <a:t>地磁和</a:t>
            </a:r>
            <a:r>
              <a:rPr lang="en-US" altLang="zh-CN"/>
              <a:t>micEMR</a:t>
            </a:r>
            <a:r>
              <a:rPr lang="zh-CN" altLang="en-US"/>
              <a:t>的组合是互补的，很好减轻了单靠地磁的效果；</a:t>
            </a:r>
            <a:endParaRPr lang="en-US" altLang="zh-CN"/>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Wingdings" panose="05000000000000000000" charset="0"/>
              <a:buAutoNum type="arabicPeriod"/>
            </a:pPr>
            <a:r>
              <a:rPr lang="zh-CN" altLang="en-US"/>
              <a:t>评估功耗</a:t>
            </a:r>
            <a:endParaRPr lang="zh-CN" altLang="en-US"/>
          </a:p>
          <a:p>
            <a:pPr marL="228600" indent="-228600">
              <a:buFont typeface="Wingdings" panose="05000000000000000000" charset="0"/>
              <a:buAutoNum type="arabicPeriod"/>
            </a:pPr>
            <a:r>
              <a:rPr lang="en-US" altLang="zh-CN"/>
              <a:t>mic</a:t>
            </a:r>
            <a:r>
              <a:rPr lang="zh-CN" altLang="en-US"/>
              <a:t>采样功耗是比较低的；</a:t>
            </a:r>
            <a:endParaRPr lang="zh-CN" altLang="en-US"/>
          </a:p>
          <a:p>
            <a:pPr marL="228600" indent="-228600">
              <a:buFont typeface="Wingdings" panose="05000000000000000000" charset="0"/>
              <a:buAutoNum type="arabicPeriod"/>
            </a:pPr>
            <a:r>
              <a:rPr lang="zh-CN" altLang="en-US"/>
              <a:t>基于声音的助手要求</a:t>
            </a:r>
            <a:r>
              <a:rPr lang="en-US" altLang="zh-CN"/>
              <a:t>mic</a:t>
            </a:r>
            <a:r>
              <a:rPr lang="zh-CN" altLang="en-US"/>
              <a:t>一直打开；</a:t>
            </a:r>
            <a:endParaRPr lang="zh-CN" altLang="en-US"/>
          </a:p>
          <a:p>
            <a:pPr marL="228600" indent="-228600">
              <a:buFont typeface="Wingdings" panose="05000000000000000000" charset="0"/>
              <a:buAutoNum type="arabicPeriod"/>
            </a:pPr>
            <a:r>
              <a:rPr lang="zh-CN" altLang="en-US"/>
              <a:t>提出的方法，充分利用</a:t>
            </a:r>
            <a:r>
              <a:rPr lang="en-US" altLang="zh-CN"/>
              <a:t>audio</a:t>
            </a:r>
            <a:r>
              <a:rPr lang="zh-CN" altLang="en-US"/>
              <a:t>数据，没有引入额外的能量消耗；</a:t>
            </a:r>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1. </a:t>
            </a:r>
            <a:r>
              <a:rPr lang="zh-CN" altLang="en-US"/>
              <a:t>基于对第三节的更好的理解，这节开发了一个新兴的</a:t>
            </a:r>
            <a:r>
              <a:rPr lang="en-US" altLang="zh-CN"/>
              <a:t>SLAM</a:t>
            </a:r>
            <a:r>
              <a:rPr lang="zh-CN" altLang="en-US"/>
              <a:t>系统，采用电力网络</a:t>
            </a:r>
            <a:r>
              <a:rPr lang="en-US" altLang="zh-CN"/>
              <a:t>EMF</a:t>
            </a:r>
            <a:r>
              <a:rPr lang="zh-CN" altLang="en-US"/>
              <a:t>；</a:t>
            </a:r>
            <a:endParaRPr lang="zh-CN" altLang="en-US"/>
          </a:p>
          <a:p>
            <a:r>
              <a:rPr lang="en-US" altLang="zh-CN"/>
              <a:t>2</a:t>
            </a:r>
            <a:r>
              <a:rPr lang="zh-CN" altLang="en-US"/>
              <a:t>、相比地磁，电力网络</a:t>
            </a:r>
            <a:r>
              <a:rPr lang="en-US" altLang="zh-CN"/>
              <a:t>EMF</a:t>
            </a:r>
            <a:r>
              <a:rPr lang="zh-CN" altLang="en-US"/>
              <a:t>展示了更好的时间稳定性，提供明确的空间区分度。</a:t>
            </a:r>
            <a:endParaRPr lang="zh-CN" altLang="en-US"/>
          </a:p>
          <a:p>
            <a:r>
              <a:rPr lang="en-US" altLang="zh-CN"/>
              <a:t>3</a:t>
            </a:r>
            <a:r>
              <a:rPr lang="zh-CN" altLang="en-US"/>
              <a:t>、不同于与视觉</a:t>
            </a:r>
            <a:r>
              <a:rPr lang="en-US" altLang="zh-CN"/>
              <a:t>SLAM</a:t>
            </a:r>
            <a:r>
              <a:rPr lang="zh-CN" altLang="en-US"/>
              <a:t>，</a:t>
            </a:r>
            <a:r>
              <a:rPr lang="en-US" altLang="zh-CN"/>
              <a:t>loop closure</a:t>
            </a:r>
            <a:r>
              <a:rPr lang="zh-CN" altLang="en-US"/>
              <a:t>可能包括很多</a:t>
            </a:r>
            <a:r>
              <a:rPr lang="en-US" altLang="zh-CN"/>
              <a:t>false positive</a:t>
            </a:r>
            <a:r>
              <a:rPr lang="zh-CN" altLang="en-US"/>
              <a:t>，这样会降低</a:t>
            </a:r>
            <a:r>
              <a:rPr lang="en-US" altLang="zh-CN"/>
              <a:t>SLAM</a:t>
            </a:r>
            <a:r>
              <a:rPr lang="zh-CN" altLang="en-US"/>
              <a:t>的性能；</a:t>
            </a:r>
            <a:endParaRPr lang="zh-CN" altLang="en-US"/>
          </a:p>
          <a:p>
            <a:r>
              <a:rPr lang="en-US" altLang="zh-CN"/>
              <a:t>4</a:t>
            </a:r>
            <a:r>
              <a:rPr lang="zh-CN" altLang="en-US"/>
              <a:t>、基于序列电力网络</a:t>
            </a:r>
            <a:r>
              <a:rPr lang="en-US" altLang="zh-CN"/>
              <a:t>EMF</a:t>
            </a:r>
            <a:r>
              <a:rPr lang="zh-CN" altLang="en-US"/>
              <a:t>测量，</a:t>
            </a:r>
            <a:endParaRPr lang="zh-CN" altLang="en-US"/>
          </a:p>
          <a:p>
            <a:r>
              <a:rPr lang="en-US" altLang="zh-CN"/>
              <a:t>5</a:t>
            </a:r>
            <a:r>
              <a:rPr lang="zh-CN" altLang="en-US"/>
              <a:t>、带通滤波器提取</a:t>
            </a:r>
            <a:r>
              <a:rPr lang="en-US" altLang="zh-CN"/>
              <a:t>50/60hz</a:t>
            </a:r>
            <a:r>
              <a:rPr lang="zh-CN" altLang="en-US"/>
              <a:t>信号和谐波；</a:t>
            </a:r>
            <a:r>
              <a:rPr lang="en-US" altLang="zh-CN"/>
              <a:t>dead-reckon</a:t>
            </a:r>
            <a:r>
              <a:rPr lang="zh-CN" altLang="en-US"/>
              <a:t>航位推测法，轨迹和里程计是可以估计的。</a:t>
            </a:r>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r>
              <a:rPr lang="en-US" altLang="zh-CN"/>
              <a:t>xt</a:t>
            </a:r>
            <a:r>
              <a:rPr lang="zh-CN" altLang="en-US"/>
              <a:t>表达隐形状态，</a:t>
            </a:r>
            <a:r>
              <a:rPr lang="en-US" altLang="zh-CN"/>
              <a:t>t</a:t>
            </a:r>
            <a:r>
              <a:rPr lang="zh-CN" altLang="en-US"/>
              <a:t>时刻的用户实际位置；</a:t>
            </a:r>
            <a:endParaRPr lang="zh-CN" altLang="en-US"/>
          </a:p>
          <a:p>
            <a:pPr marL="228600" indent="-228600">
              <a:buAutoNum type="arabicPeriod"/>
            </a:pPr>
            <a:r>
              <a:rPr lang="zh-CN" altLang="en-US"/>
              <a:t>每个</a:t>
            </a:r>
            <a:r>
              <a:rPr lang="en-US" altLang="zh-CN"/>
              <a:t>t</a:t>
            </a:r>
            <a:r>
              <a:rPr lang="zh-CN" altLang="en-US"/>
              <a:t>，用户会观察到</a:t>
            </a:r>
            <a:r>
              <a:rPr lang="en-US" altLang="zh-CN"/>
              <a:t>EMF</a:t>
            </a:r>
            <a:r>
              <a:rPr lang="zh-CN" altLang="en-US"/>
              <a:t>的测量</a:t>
            </a:r>
            <a:r>
              <a:rPr lang="en-US" altLang="zh-CN"/>
              <a:t>zt, </a:t>
            </a:r>
            <a:r>
              <a:rPr lang="zh-CN" altLang="en-US"/>
              <a:t>包含了时间窗口</a:t>
            </a:r>
            <a:r>
              <a:rPr lang="en-US" altLang="zh-CN"/>
              <a:t>t-t,t</a:t>
            </a:r>
            <a:endParaRPr lang="en-US" altLang="zh-CN"/>
          </a:p>
          <a:p>
            <a:pPr marL="228600" indent="-228600">
              <a:buAutoNum type="arabicPeriod"/>
            </a:pPr>
            <a:r>
              <a:rPr lang="zh-CN" altLang="en-US"/>
              <a:t>信号越长，具有越好的空间分辨能力；</a:t>
            </a:r>
            <a:endParaRPr lang="zh-CN" altLang="en-US"/>
          </a:p>
          <a:p>
            <a:pPr marL="228600" indent="-228600">
              <a:buAutoNum type="arabicPeriod"/>
            </a:pPr>
            <a:r>
              <a:rPr lang="zh-CN" altLang="en-US"/>
              <a:t>相对位置，</a:t>
            </a:r>
            <a:r>
              <a:rPr lang="en-US" altLang="zh-CN"/>
              <a:t>ut</a:t>
            </a:r>
            <a:r>
              <a:rPr lang="zh-CN" altLang="en-US"/>
              <a:t>，用里程计来记录；</a:t>
            </a:r>
            <a:endParaRPr lang="zh-CN" altLang="en-US"/>
          </a:p>
          <a:p>
            <a:pPr marL="228600" indent="-228600">
              <a:buAutoNum type="arabicPeriod"/>
            </a:pPr>
            <a:r>
              <a:rPr lang="zh-CN" altLang="en-US"/>
              <a:t>穿过工作区之后，</a:t>
            </a:r>
            <a:r>
              <a:rPr lang="en-US" altLang="zh-CN"/>
              <a:t>SLAM</a:t>
            </a:r>
            <a:r>
              <a:rPr lang="zh-CN" altLang="en-US"/>
              <a:t>模块可以根据</a:t>
            </a:r>
            <a:r>
              <a:rPr lang="en-US" altLang="zh-CN"/>
              <a:t>EMF</a:t>
            </a:r>
            <a:r>
              <a:rPr lang="zh-CN" altLang="en-US"/>
              <a:t>特征地图估计用户的位置；</a:t>
            </a:r>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r>
              <a:rPr lang="zh-CN" altLang="en-US"/>
              <a:t>理论上是可以通过优化图来解决</a:t>
            </a:r>
            <a:r>
              <a:rPr lang="en-US" altLang="zh-CN"/>
              <a:t>SLAM</a:t>
            </a:r>
            <a:r>
              <a:rPr lang="zh-CN" altLang="en-US"/>
              <a:t>的问题；但是实际上，</a:t>
            </a:r>
            <a:r>
              <a:rPr lang="en-US" altLang="zh-CN"/>
              <a:t>SLAM</a:t>
            </a:r>
            <a:r>
              <a:rPr lang="zh-CN" altLang="en-US"/>
              <a:t>框架对</a:t>
            </a:r>
            <a:r>
              <a:rPr lang="en-US" altLang="zh-CN"/>
              <a:t>false positive</a:t>
            </a:r>
            <a:r>
              <a:rPr lang="zh-CN" altLang="en-US"/>
              <a:t>比较敏感；</a:t>
            </a:r>
            <a:endParaRPr lang="zh-CN" altLang="en-US"/>
          </a:p>
          <a:p>
            <a:pPr marL="228600" indent="-228600">
              <a:buFont typeface="+mj-lt"/>
              <a:buAutoNum type="arabicPeriod"/>
            </a:pPr>
            <a:r>
              <a:rPr lang="zh-CN" altLang="en-US"/>
              <a:t>提出新的方法来解决；</a:t>
            </a:r>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r>
              <a:rPr lang="zh-CN" altLang="en-US"/>
              <a:t>本质上来说，本文提出的</a:t>
            </a:r>
            <a:r>
              <a:rPr lang="en-US" altLang="zh-CN"/>
              <a:t>SLAM</a:t>
            </a:r>
            <a:r>
              <a:rPr lang="zh-CN" altLang="en-US"/>
              <a:t>框架充分利用了里程计和</a:t>
            </a:r>
            <a:r>
              <a:rPr lang="en-US" altLang="zh-CN"/>
              <a:t>EMF</a:t>
            </a:r>
            <a:r>
              <a:rPr lang="zh-CN" altLang="en-US"/>
              <a:t>，来联合估计用户的位置，在一个连续可度量的参考框架下的特征地图；</a:t>
            </a:r>
            <a:endParaRPr lang="zh-CN" altLang="en-US"/>
          </a:p>
          <a:p>
            <a:pPr marL="228600" indent="-228600">
              <a:buAutoNum type="arabicPeriod"/>
            </a:pPr>
            <a:r>
              <a:rPr lang="zh-CN" altLang="en-US"/>
              <a:t>实际上云经常是离线的，</a:t>
            </a:r>
            <a:r>
              <a:rPr lang="en-US" altLang="zh-CN"/>
              <a:t>SLAM</a:t>
            </a:r>
            <a:r>
              <a:rPr lang="zh-CN" altLang="en-US"/>
              <a:t>已经构建了，我们需要定位用户；</a:t>
            </a:r>
            <a:endParaRPr lang="zh-CN" altLang="en-US"/>
          </a:p>
          <a:p>
            <a:pPr marL="228600" indent="-228600">
              <a:buAutoNum type="arabicPeriod"/>
            </a:pPr>
            <a:r>
              <a:rPr lang="zh-CN" altLang="en-US"/>
              <a:t>不用基础设施的支持，我们能够达到实时的定位精度；</a:t>
            </a:r>
            <a:endParaRPr lang="zh-CN" altLang="en-US"/>
          </a:p>
          <a:p>
            <a:pPr marL="228600" indent="-228600">
              <a:buAutoNum type="arabicPeriod"/>
            </a:pPr>
            <a:r>
              <a:rPr lang="zh-CN" altLang="en-US"/>
              <a:t>跟特征地图相关的定位可以算成分类问题，</a:t>
            </a:r>
            <a:r>
              <a:rPr lang="en-US" altLang="zh-CN"/>
              <a:t>nearest neighbour classifier</a:t>
            </a:r>
            <a:r>
              <a:rPr lang="zh-CN" altLang="en-US"/>
              <a:t>近邻分类器；</a:t>
            </a:r>
            <a:endParaRPr lang="zh-CN" altLang="en-US"/>
          </a:p>
          <a:p>
            <a:pPr marL="228600" indent="-228600">
              <a:buAutoNum type="arabicPeriod"/>
            </a:pPr>
            <a:r>
              <a:rPr lang="en-US" altLang="zh-CN"/>
              <a:t>DTW</a:t>
            </a:r>
            <a:r>
              <a:rPr lang="zh-CN" altLang="en-US"/>
              <a:t>算法是比较消耗计算资源和能量，未来加速定位，我们需要采用稀疏</a:t>
            </a:r>
            <a:r>
              <a:rPr lang="en-US" altLang="zh-CN"/>
              <a:t>EMF</a:t>
            </a:r>
            <a:r>
              <a:rPr lang="zh-CN" altLang="en-US"/>
              <a:t>特征分析；</a:t>
            </a:r>
            <a:endParaRPr lang="zh-CN" altLang="en-US"/>
          </a:p>
          <a:p>
            <a:pPr marL="228600" indent="-228600">
              <a:buAutoNum type="arabicPeriod"/>
            </a:pPr>
            <a:r>
              <a:rPr lang="zh-CN" altLang="en-US"/>
              <a:t>明显地减少定位的计算延迟；</a:t>
            </a:r>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1</a:t>
            </a:r>
            <a:r>
              <a:rPr lang="zh-CN" altLang="en-US"/>
              <a:t>、经常会离线</a:t>
            </a:r>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r>
              <a:rPr lang="en-US" altLang="zh-CN"/>
              <a:t>senEMR</a:t>
            </a:r>
            <a:r>
              <a:rPr lang="zh-CN" altLang="en-US"/>
              <a:t>（定制的</a:t>
            </a:r>
            <a:r>
              <a:rPr lang="en-US" altLang="zh-CN"/>
              <a:t>EMR</a:t>
            </a:r>
            <a:r>
              <a:rPr lang="zh-CN" altLang="en-US"/>
              <a:t>传感器的</a:t>
            </a:r>
            <a:r>
              <a:rPr lang="en-US" altLang="zh-CN"/>
              <a:t>SLAM</a:t>
            </a:r>
            <a:r>
              <a:rPr lang="zh-CN" altLang="en-US"/>
              <a:t>效果</a:t>
            </a:r>
            <a:r>
              <a:rPr lang="zh-CN" altLang="en-US"/>
              <a:t>）</a:t>
            </a:r>
            <a:r>
              <a:rPr lang="en-US" altLang="zh-CN"/>
              <a:t>, micEMR+Mag-SLAM(</a:t>
            </a:r>
            <a:r>
              <a:rPr lang="zh-CN" altLang="en-US"/>
              <a:t>麦克风</a:t>
            </a:r>
            <a:r>
              <a:rPr lang="en-US" altLang="zh-CN"/>
              <a:t>+</a:t>
            </a:r>
            <a:r>
              <a:rPr lang="zh-CN" altLang="en-US"/>
              <a:t>地磁</a:t>
            </a:r>
            <a:r>
              <a:rPr lang="en-US" altLang="zh-CN"/>
              <a:t>)</a:t>
            </a:r>
            <a:endParaRPr lang="en-US" altLang="zh-CN"/>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SLAM</a:t>
            </a:r>
            <a:r>
              <a:rPr lang="zh-CN" altLang="en-US"/>
              <a:t>的性能，在三个场景下的情况</a:t>
            </a:r>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在各种模态下的定位性能</a:t>
            </a:r>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r>
              <a:rPr lang="zh-CN" altLang="en-US"/>
              <a:t>在各种设备上的运行时间</a:t>
            </a:r>
            <a:endParaRPr lang="zh-CN" altLang="en-US"/>
          </a:p>
          <a:p>
            <a:pPr marL="228600" indent="-228600">
              <a:buAutoNum type="arabicPeriod"/>
            </a:pPr>
            <a:r>
              <a:rPr lang="zh-CN" altLang="en-US"/>
              <a:t>各类算法的定位精度</a:t>
            </a:r>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0">
              <a:buNone/>
            </a:pPr>
            <a:r>
              <a:rPr lang="zh-CN" altLang="en-US"/>
              <a:t>优化后的稀疏算法对定位精度和运行时间的影响</a:t>
            </a:r>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r>
              <a:rPr lang="zh-CN" altLang="en-US"/>
              <a:t>各类传感模态用于室内定位，限制；</a:t>
            </a:r>
            <a:endParaRPr lang="zh-CN" altLang="en-US"/>
          </a:p>
          <a:p>
            <a:pPr marL="228600" indent="-228600">
              <a:buAutoNum type="arabicPeriod"/>
            </a:pPr>
            <a:r>
              <a:rPr lang="zh-CN" altLang="en-US"/>
              <a:t>第一次系统的研究</a:t>
            </a:r>
            <a:r>
              <a:rPr lang="en-US" altLang="zh-CN"/>
              <a:t>EMF</a:t>
            </a:r>
            <a:r>
              <a:rPr lang="zh-CN" altLang="en-US"/>
              <a:t>用于</a:t>
            </a:r>
            <a:r>
              <a:rPr lang="en-US" altLang="zh-CN"/>
              <a:t>SLAM</a:t>
            </a:r>
            <a:endParaRPr lang="en-US" altLang="zh-CN"/>
          </a:p>
          <a:p>
            <a:pPr marL="228600" indent="-228600">
              <a:buAutoNum type="arabicPeriod"/>
            </a:pPr>
            <a:r>
              <a:rPr lang="zh-CN" altLang="en-US"/>
              <a:t>这个工作的基础是一个测量研究，个性化的传感器，智能手机，作为</a:t>
            </a:r>
            <a:r>
              <a:rPr lang="en-US" altLang="zh-CN"/>
              <a:t>sidechannel </a:t>
            </a:r>
            <a:r>
              <a:rPr lang="zh-CN" altLang="en-US"/>
              <a:t>传感器；</a:t>
            </a:r>
            <a:endParaRPr lang="zh-CN" altLang="en-US"/>
          </a:p>
          <a:p>
            <a:pPr marL="228600" indent="-228600">
              <a:buAutoNum type="arabicPeriod"/>
            </a:pPr>
            <a:r>
              <a:rPr lang="zh-CN" altLang="en-US"/>
              <a:t>空间区分，时间稳定性；</a:t>
            </a:r>
            <a:endParaRPr lang="zh-CN" altLang="en-US"/>
          </a:p>
          <a:p>
            <a:pPr marL="228600" indent="-228600">
              <a:buAutoNum type="arabicPeriod"/>
            </a:pPr>
            <a:r>
              <a:rPr lang="zh-CN" altLang="en-US"/>
              <a:t>一种</a:t>
            </a:r>
            <a:r>
              <a:rPr lang="en-US" altLang="zh-CN"/>
              <a:t>SLAM</a:t>
            </a:r>
            <a:r>
              <a:rPr lang="zh-CN" altLang="en-US"/>
              <a:t>的方法用于识别</a:t>
            </a:r>
            <a:r>
              <a:rPr lang="en-US" altLang="zh-CN"/>
              <a:t>loop closure;</a:t>
            </a:r>
            <a:endParaRPr lang="en-US" altLang="zh-CN"/>
          </a:p>
          <a:p>
            <a:pPr marL="228600" indent="-228600">
              <a:buAutoNum type="arabicPeriod"/>
            </a:pPr>
            <a:r>
              <a:rPr lang="zh-CN" altLang="en-US"/>
              <a:t>一种有效的在线定位方案，用于受限的移动设备上；</a:t>
            </a:r>
            <a:endParaRPr lang="zh-CN" altLang="en-US"/>
          </a:p>
          <a:p>
            <a:pPr marL="228600" indent="-228600">
              <a:buAutoNum type="arabicPeriod"/>
            </a:pPr>
            <a:r>
              <a:rPr lang="zh-CN" altLang="en-US"/>
              <a:t>评估，实时性，米级精度；</a:t>
            </a:r>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0">
              <a:buNone/>
            </a:pPr>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0">
              <a:buNone/>
            </a:pPr>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0">
              <a:buNone/>
            </a:pPr>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0">
              <a:buNone/>
            </a:pPr>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电力线的</a:t>
            </a:r>
            <a:r>
              <a:rPr lang="en-US" altLang="zh-CN"/>
              <a:t>EMR</a:t>
            </a:r>
            <a:r>
              <a:rPr lang="zh-CN" altLang="en-US"/>
              <a:t>传感</a:t>
            </a:r>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r>
              <a:rPr lang="zh-CN" altLang="en-US"/>
              <a:t>定位服务的重要性，</a:t>
            </a:r>
            <a:r>
              <a:rPr lang="en-US" altLang="zh-CN"/>
              <a:t>62% of top 100</a:t>
            </a:r>
            <a:r>
              <a:rPr lang="zh-CN" altLang="en-US"/>
              <a:t>都跟位置相关；</a:t>
            </a:r>
            <a:endParaRPr lang="zh-CN" altLang="en-US"/>
          </a:p>
          <a:p>
            <a:pPr marL="228600" indent="-228600">
              <a:buAutoNum type="arabicPeriod"/>
            </a:pPr>
            <a:r>
              <a:rPr lang="en-US" altLang="zh-CN"/>
              <a:t>GPS</a:t>
            </a:r>
            <a:r>
              <a:rPr lang="zh-CN" altLang="en-US"/>
              <a:t>在室外定位，室内定位是比较难的问题；</a:t>
            </a:r>
            <a:endParaRPr lang="zh-CN" altLang="en-US"/>
          </a:p>
          <a:p>
            <a:pPr marL="228600" indent="-228600">
              <a:buAutoNum type="arabicPeriod"/>
            </a:pPr>
            <a:r>
              <a:rPr lang="zh-CN" altLang="en-US"/>
              <a:t>过去</a:t>
            </a:r>
            <a:r>
              <a:rPr lang="en-US" altLang="zh-CN"/>
              <a:t>20</a:t>
            </a:r>
            <a:r>
              <a:rPr lang="zh-CN" altLang="en-US"/>
              <a:t>年有各种模态的室内定位研究，</a:t>
            </a:r>
            <a:r>
              <a:rPr lang="en-US" altLang="zh-CN"/>
              <a:t>RF(wifi, GSM, FM), </a:t>
            </a:r>
            <a:r>
              <a:rPr lang="zh-CN" altLang="en-US"/>
              <a:t>可见光，图像，声音，地磁等；</a:t>
            </a:r>
            <a:endParaRPr lang="zh-CN" altLang="en-US"/>
          </a:p>
          <a:p>
            <a:pPr marL="228600" indent="-228600">
              <a:buAutoNum type="arabicPeriod"/>
            </a:pPr>
            <a:r>
              <a:rPr lang="zh-CN" altLang="en-US"/>
              <a:t>每个都有限制，</a:t>
            </a:r>
            <a:r>
              <a:rPr lang="en-US" altLang="zh-CN"/>
              <a:t>RF</a:t>
            </a:r>
            <a:r>
              <a:rPr lang="zh-CN" altLang="en-US"/>
              <a:t>具有变化的传播路径，</a:t>
            </a:r>
            <a:r>
              <a:rPr lang="en-US" altLang="zh-CN"/>
              <a:t>RSSes</a:t>
            </a:r>
            <a:r>
              <a:rPr lang="zh-CN" altLang="en-US"/>
              <a:t>信号，发送器的动态功率控制。可见光容易被挡，地磁对高度变化敏感；</a:t>
            </a:r>
            <a:endParaRPr lang="zh-CN" altLang="en-US"/>
          </a:p>
          <a:p>
            <a:pPr marL="228600" indent="-228600">
              <a:buAutoNum type="arabicPeriod"/>
            </a:pPr>
            <a:endParaRPr lang="en-US" altLang="zh-CN"/>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r>
              <a:rPr lang="zh-CN" altLang="en-US"/>
              <a:t>新的定位传感方法；</a:t>
            </a:r>
            <a:endParaRPr lang="zh-CN" altLang="en-US"/>
          </a:p>
          <a:p>
            <a:pPr marL="228600" indent="-228600">
              <a:buAutoNum type="arabicPeriod"/>
            </a:pPr>
            <a:r>
              <a:rPr lang="zh-CN" altLang="en-US"/>
              <a:t>电力网络交流电压电流；</a:t>
            </a:r>
            <a:r>
              <a:rPr lang="en-US" altLang="zh-CN"/>
              <a:t>220/110v,50/60hz</a:t>
            </a:r>
            <a:r>
              <a:rPr lang="zh-CN" altLang="en-US"/>
              <a:t>，来自电力线的电磁辐射形成了电磁场；</a:t>
            </a:r>
            <a:endParaRPr lang="zh-CN" altLang="en-US"/>
          </a:p>
          <a:p>
            <a:pPr marL="228600" indent="-228600">
              <a:buAutoNum type="arabicPeriod"/>
            </a:pPr>
            <a:r>
              <a:rPr lang="zh-CN" altLang="en-US"/>
              <a:t>由电力网络</a:t>
            </a:r>
            <a:r>
              <a:rPr lang="en-US" altLang="zh-CN"/>
              <a:t>EMF</a:t>
            </a:r>
            <a:r>
              <a:rPr lang="zh-CN" altLang="en-US"/>
              <a:t>的噪音，是不期望的，一般是要通过滤波器去除掉的。</a:t>
            </a:r>
            <a:endParaRPr lang="zh-CN" altLang="en-US"/>
          </a:p>
          <a:p>
            <a:pPr marL="228600" indent="-228600">
              <a:buAutoNum type="arabicPeriod"/>
            </a:pPr>
            <a:r>
              <a:rPr lang="zh-CN" altLang="en-US"/>
              <a:t>最近的研究利用</a:t>
            </a:r>
            <a:r>
              <a:rPr lang="en-US" altLang="zh-CN"/>
              <a:t>mains hums</a:t>
            </a:r>
            <a:r>
              <a:rPr lang="zh-CN" altLang="en-US"/>
              <a:t>的周期和同步特性来设计室内传感器和穿戴设备</a:t>
            </a:r>
            <a:endParaRPr lang="zh-CN" altLang="en-US"/>
          </a:p>
          <a:p>
            <a:pPr marL="228600" indent="-228600">
              <a:buAutoNum type="arabicPeriod"/>
            </a:pPr>
            <a:r>
              <a:rPr lang="zh-CN" altLang="en-US"/>
              <a:t>时间信息，空间不完美；</a:t>
            </a:r>
            <a:endParaRPr lang="zh-CN" altLang="en-US"/>
          </a:p>
          <a:p>
            <a:pPr marL="228600" indent="-228600">
              <a:buAutoNum type="arabicPeriod"/>
            </a:pPr>
            <a:r>
              <a:rPr lang="zh-CN" altLang="en-US"/>
              <a:t>电力线</a:t>
            </a:r>
            <a:r>
              <a:rPr lang="en-US" altLang="zh-CN"/>
              <a:t>EMR</a:t>
            </a:r>
            <a:r>
              <a:rPr lang="zh-CN" altLang="en-US"/>
              <a:t>的时间相关属性是现存的研究的焦点，电力线空间属性以及这些属性是否可以用于室内定位还没有系统研究的</a:t>
            </a:r>
            <a:endParaRPr lang="zh-CN" altLang="en-US"/>
          </a:p>
          <a:p>
            <a:pPr marL="228600" indent="-228600">
              <a:buAutoNum type="arabicPeriod"/>
            </a:pPr>
            <a:endParaRPr lang="en-US" altLang="zh-CN"/>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r>
              <a:rPr lang="zh-CN" altLang="en-US"/>
              <a:t>假定，电力线</a:t>
            </a:r>
            <a:r>
              <a:rPr lang="en-US" altLang="zh-CN"/>
              <a:t>EMR</a:t>
            </a:r>
            <a:r>
              <a:rPr lang="zh-CN" altLang="en-US"/>
              <a:t>强度随着物理距离衰减，空间区分明显但是时间稳定性好；</a:t>
            </a:r>
            <a:endParaRPr lang="zh-CN" altLang="en-US"/>
          </a:p>
          <a:p>
            <a:pPr marL="228600" indent="-228600">
              <a:buAutoNum type="arabicPeriod"/>
            </a:pPr>
            <a:r>
              <a:rPr lang="zh-CN" altLang="en-US"/>
              <a:t>验证，定制型</a:t>
            </a:r>
            <a:r>
              <a:rPr lang="en-US" altLang="zh-CN"/>
              <a:t>EMR</a:t>
            </a:r>
            <a:r>
              <a:rPr lang="zh-CN" altLang="en-US"/>
              <a:t>接收器，智能手机麦克风，测量；</a:t>
            </a:r>
            <a:endParaRPr lang="zh-CN" altLang="en-US"/>
          </a:p>
          <a:p>
            <a:pPr marL="228600" indent="-228600">
              <a:buAutoNum type="arabicPeriod"/>
            </a:pPr>
            <a:r>
              <a:rPr lang="zh-CN" altLang="en-US"/>
              <a:t>测量结果在室内行人走动的时候，验证了我们的假定；</a:t>
            </a:r>
            <a:endParaRPr lang="zh-CN" altLang="en-US"/>
          </a:p>
          <a:p>
            <a:pPr marL="228600" indent="-228600">
              <a:buAutoNum type="arabicPeriod"/>
            </a:pPr>
            <a:r>
              <a:rPr lang="zh-CN" altLang="en-US"/>
              <a:t>比地磁，效果要好得多。不受高度影响；</a:t>
            </a:r>
            <a:endParaRPr lang="en-US" altLang="zh-CN"/>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841772"/>
            <a:ext cx="6858000" cy="1790700"/>
          </a:xfrm>
        </p:spPr>
        <p:txBody>
          <a:bodyPr anchor="b"/>
          <a:lstStyle>
            <a:lvl1pPr algn="ctr">
              <a:defRPr sz="45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40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628650" y="273843"/>
            <a:ext cx="7886700" cy="4358879"/>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3" name="日期占位符 2"/>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bg>
      <p:bgPr>
        <a:blipFill dpi="0" rotWithShape="1">
          <a:blip r:embed="rId2" cstate="screen">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7" y="1282304"/>
            <a:ext cx="7886700" cy="2139553"/>
          </a:xfrm>
        </p:spPr>
        <p:txBody>
          <a:bodyPr anchor="b"/>
          <a:lstStyle>
            <a:lvl1pPr>
              <a:defRPr sz="45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623887"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40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628650" y="1369218"/>
            <a:ext cx="3886200" cy="326350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4629150" y="1369218"/>
            <a:ext cx="3886200" cy="326350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273844"/>
            <a:ext cx="7886700" cy="994172"/>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90080" y="1333829"/>
            <a:ext cx="3655181" cy="617934"/>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400"/>
            </a:lvl4pPr>
            <a:lvl5pPr marL="1371600" indent="0">
              <a:buNone/>
              <a:defRPr sz="1400"/>
            </a:lvl5pPr>
            <a:lvl6pPr marL="1714500" indent="0">
              <a:buNone/>
              <a:defRPr sz="1400"/>
            </a:lvl6pPr>
            <a:lvl7pPr marL="2057400" indent="0">
              <a:buNone/>
              <a:defRPr sz="1400"/>
            </a:lvl7pPr>
            <a:lvl8pPr marL="2400300" indent="0">
              <a:buNone/>
              <a:defRPr sz="1400"/>
            </a:lvl8pPr>
            <a:lvl9pPr marL="2743200" indent="0">
              <a:buNone/>
              <a:defRPr sz="1400"/>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90080" y="1999034"/>
            <a:ext cx="3655181" cy="2643213"/>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4692704" y="1333829"/>
            <a:ext cx="3673182" cy="617934"/>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400"/>
            </a:lvl4pPr>
            <a:lvl5pPr marL="1371600" indent="0">
              <a:buNone/>
              <a:defRPr sz="1400"/>
            </a:lvl5pPr>
            <a:lvl6pPr marL="1714500" indent="0">
              <a:buNone/>
              <a:defRPr sz="1400"/>
            </a:lvl6pPr>
            <a:lvl7pPr marL="2057400" indent="0">
              <a:buNone/>
              <a:defRPr sz="1400"/>
            </a:lvl7pPr>
            <a:lvl8pPr marL="2400300" indent="0">
              <a:buNone/>
              <a:defRPr sz="1400"/>
            </a:lvl8pPr>
            <a:lvl9pPr marL="2743200" indent="0">
              <a:buNone/>
              <a:defRPr sz="1400"/>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4692704" y="1999034"/>
            <a:ext cx="3673182" cy="2643213"/>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342900"/>
            <a:ext cx="3124012" cy="1200150"/>
          </a:xfrm>
        </p:spPr>
        <p:txBody>
          <a:bodyPr anchor="b"/>
          <a:lstStyle>
            <a:lvl1pPr>
              <a:defRPr sz="24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3887391" y="342900"/>
            <a:ext cx="4629150" cy="4052888"/>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4" name="文本占位符 3"/>
          <p:cNvSpPr>
            <a:spLocks noGrp="1"/>
          </p:cNvSpPr>
          <p:nvPr>
            <p:ph type="body" sz="half" idx="2"/>
          </p:nvPr>
        </p:nvSpPr>
        <p:spPr>
          <a:xfrm>
            <a:off x="629841" y="1543050"/>
            <a:ext cx="3124012" cy="2858691"/>
          </a:xfrm>
        </p:spPr>
        <p:txBody>
          <a:bodyPr/>
          <a:lstStyle>
            <a:lvl1pPr marL="0" indent="0">
              <a:buNone/>
              <a:defRPr sz="1500"/>
            </a:lvl1pPr>
            <a:lvl2pPr marL="342900" indent="0">
              <a:buNone/>
              <a:defRPr sz="1400"/>
            </a:lvl2pPr>
            <a:lvl3pPr marL="685800" indent="0">
              <a:buNone/>
              <a:defRPr sz="1200"/>
            </a:lvl3pPr>
            <a:lvl4pPr marL="1028700" indent="0">
              <a:buNone/>
              <a:defRPr sz="1100"/>
            </a:lvl4pPr>
            <a:lvl5pPr marL="1371600" indent="0">
              <a:buNone/>
              <a:defRPr sz="1100"/>
            </a:lvl5pPr>
            <a:lvl6pPr marL="1714500" indent="0">
              <a:buNone/>
              <a:defRPr sz="1100"/>
            </a:lvl6pPr>
            <a:lvl7pPr marL="2057400" indent="0">
              <a:buNone/>
              <a:defRPr sz="1100"/>
            </a:lvl7pPr>
            <a:lvl8pPr marL="2400300" indent="0">
              <a:buNone/>
              <a:defRPr sz="1100"/>
            </a:lvl8pPr>
            <a:lvl9pPr marL="2743200" indent="0">
              <a:buNone/>
              <a:defRPr sz="11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5" y="273843"/>
            <a:ext cx="1971675" cy="4358879"/>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628650" y="273843"/>
            <a:ext cx="5800725" cy="4358879"/>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1" Type="http://schemas.openxmlformats.org/officeDocument/2006/relationships/theme" Target="../theme/theme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95000"/>
          </a:schemeClr>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28650" y="273844"/>
            <a:ext cx="7886700" cy="994172"/>
          </a:xfrm>
          <a:prstGeom prst="rect">
            <a:avLst/>
          </a:prstGeom>
        </p:spPr>
        <p:txBody>
          <a:bodyPr vert="horz" lIns="68580" tIns="34290" rIns="68580" bIns="3429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628650" y="1369218"/>
            <a:ext cx="7886700" cy="3263504"/>
          </a:xfrm>
          <a:prstGeom prst="rect">
            <a:avLst/>
          </a:prstGeom>
        </p:spPr>
        <p:txBody>
          <a:bodyPr vert="horz" lIns="68580" tIns="34290" rIns="68580" bIns="3429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628650" y="4767263"/>
            <a:ext cx="2057400" cy="273844"/>
          </a:xfrm>
          <a:prstGeom prst="rect">
            <a:avLst/>
          </a:prstGeom>
        </p:spPr>
        <p:txBody>
          <a:bodyPr vert="horz" lIns="68580" tIns="34290" rIns="68580" bIns="34290" rtlCol="0" anchor="ctr"/>
          <a:lstStyle>
            <a:lvl1pPr algn="l">
              <a:defRPr sz="900">
                <a:solidFill>
                  <a:schemeClr val="tx1">
                    <a:tint val="75000"/>
                  </a:schemeClr>
                </a:solidFill>
              </a:defRPr>
            </a:lvl1pPr>
          </a:lstStyle>
          <a:p>
            <a:fld id="{82F288E0-7875-42C4-84C8-98DBBD3BF4D2}" type="datetimeFigureOut">
              <a:rPr lang="zh-CN" altLang="en-US" smtClean="0"/>
            </a:fld>
            <a:endParaRPr lang="zh-CN" altLang="en-US"/>
          </a:p>
        </p:txBody>
      </p:sp>
      <p:sp>
        <p:nvSpPr>
          <p:cNvPr id="5" name="页脚占位符 4"/>
          <p:cNvSpPr>
            <a:spLocks noGrp="1"/>
          </p:cNvSpPr>
          <p:nvPr>
            <p:ph type="ftr" sz="quarter" idx="3"/>
          </p:nvPr>
        </p:nvSpPr>
        <p:spPr>
          <a:xfrm>
            <a:off x="3028950" y="4767263"/>
            <a:ext cx="3086100" cy="273844"/>
          </a:xfrm>
          <a:prstGeom prst="rect">
            <a:avLst/>
          </a:prstGeom>
        </p:spPr>
        <p:txBody>
          <a:bodyPr vert="horz" lIns="68580" tIns="34290" rIns="68580" bIns="34290" rtlCol="0" anchor="ctr"/>
          <a:lstStyle>
            <a:lvl1pPr algn="ctr">
              <a:defRPr sz="9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457950" y="4767263"/>
            <a:ext cx="2057400" cy="273844"/>
          </a:xfrm>
          <a:prstGeom prst="rect">
            <a:avLst/>
          </a:prstGeom>
        </p:spPr>
        <p:txBody>
          <a:bodyPr vert="horz" lIns="68580" tIns="34290" rIns="68580" bIns="34290" rtlCol="0" anchor="ctr"/>
          <a:lstStyle>
            <a:lvl1pPr algn="r">
              <a:defRPr sz="900">
                <a:solidFill>
                  <a:schemeClr val="tx1">
                    <a:tint val="75000"/>
                  </a:schemeClr>
                </a:solidFill>
              </a:defRPr>
            </a:lvl1pPr>
          </a:lstStyle>
          <a:p>
            <a:fld id="{7D9BB5D0-35E4-459D-AEF3-FE4D7C45CC19}"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p:bodyStyle>
    <p:otherStyle>
      <a:defPPr>
        <a:defRPr lang="zh-CN"/>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2.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xml"/><Relationship Id="rId1" Type="http://schemas.openxmlformats.org/officeDocument/2006/relationships/image" Target="../media/image5.jpe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xml"/><Relationship Id="rId1" Type="http://schemas.openxmlformats.org/officeDocument/2006/relationships/image" Target="../media/image5.jpe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2.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1.xml"/><Relationship Id="rId2" Type="http://schemas.openxmlformats.org/officeDocument/2006/relationships/image" Target="../media/image3.png"/><Relationship Id="rId1" Type="http://schemas.openxmlformats.org/officeDocument/2006/relationships/image" Target="../media/image2.jpe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image" Target="../media/image14.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image" Target="../media/image15.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image" Target="../media/image16.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1.xml"/><Relationship Id="rId1" Type="http://schemas.openxmlformats.org/officeDocument/2006/relationships/image" Target="../media/image5.jpe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xml"/><Relationship Id="rId1" Type="http://schemas.openxmlformats.org/officeDocument/2006/relationships/image" Target="../media/image17.png"/></Relationships>
</file>

<file path=ppt/slides/_rels/slide29.xml.rels><?xml version="1.0" encoding="UTF-8" standalone="yes"?>
<Relationships xmlns="http://schemas.openxmlformats.org/package/2006/relationships"><Relationship Id="rId4" Type="http://schemas.openxmlformats.org/officeDocument/2006/relationships/notesSlide" Target="../notesSlides/notesSlide29.xml"/><Relationship Id="rId3" Type="http://schemas.openxmlformats.org/officeDocument/2006/relationships/slideLayout" Target="../slideLayouts/slideLayout2.xml"/><Relationship Id="rId2" Type="http://schemas.openxmlformats.org/officeDocument/2006/relationships/image" Target="../media/image19.png"/><Relationship Id="rId1" Type="http://schemas.openxmlformats.org/officeDocument/2006/relationships/image" Target="../media/image18.png"/></Relationships>
</file>

<file path=ppt/slides/_rels/slide3.xml.rels><?xml version="1.0" encoding="UTF-8" standalone="yes"?>
<Relationships xmlns="http://schemas.openxmlformats.org/package/2006/relationships"><Relationship Id="rId6" Type="http://schemas.openxmlformats.org/officeDocument/2006/relationships/notesSlide" Target="../notesSlides/notesSlide3.xml"/><Relationship Id="rId5" Type="http://schemas.openxmlformats.org/officeDocument/2006/relationships/slideLayout" Target="../slideLayouts/slideLayout1.xml"/><Relationship Id="rId4" Type="http://schemas.openxmlformats.org/officeDocument/2006/relationships/image" Target="../media/image4.png"/><Relationship Id="rId3" Type="http://schemas.microsoft.com/office/2007/relationships/media" Target="../media/media1.mp4"/><Relationship Id="rId2" Type="http://schemas.openxmlformats.org/officeDocument/2006/relationships/video" Target="../media/media1.mp4"/><Relationship Id="rId1" Type="http://schemas.openxmlformats.org/officeDocument/2006/relationships/image" Target="../media/image2.jpe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2.xml"/><Relationship Id="rId1" Type="http://schemas.openxmlformats.org/officeDocument/2006/relationships/image" Target="../media/image20.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1.xml"/><Relationship Id="rId1" Type="http://schemas.openxmlformats.org/officeDocument/2006/relationships/image" Target="../media/image5.jpe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2.xml"/><Relationship Id="rId1" Type="http://schemas.openxmlformats.org/officeDocument/2006/relationships/image" Target="../media/image21.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2.xml"/><Relationship Id="rId1" Type="http://schemas.openxmlformats.org/officeDocument/2006/relationships/image" Target="../media/image22.png"/></Relationships>
</file>

<file path=ppt/slides/_rels/slide36.xml.rels><?xml version="1.0" encoding="UTF-8" standalone="yes"?>
<Relationships xmlns="http://schemas.openxmlformats.org/package/2006/relationships"><Relationship Id="rId5" Type="http://schemas.openxmlformats.org/officeDocument/2006/relationships/notesSlide" Target="../notesSlides/notesSlide36.xml"/><Relationship Id="rId4" Type="http://schemas.openxmlformats.org/officeDocument/2006/relationships/slideLayout" Target="../slideLayouts/slideLayout2.xml"/><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image" Target="../media/image23.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2.xml"/><Relationship Id="rId1" Type="http://schemas.openxmlformats.org/officeDocument/2006/relationships/image" Target="../media/image26.png"/></Relationships>
</file>

<file path=ppt/slides/_rels/slide38.xml.rels><?xml version="1.0" encoding="UTF-8" standalone="yes"?>
<Relationships xmlns="http://schemas.openxmlformats.org/package/2006/relationships"><Relationship Id="rId4" Type="http://schemas.openxmlformats.org/officeDocument/2006/relationships/notesSlide" Target="../notesSlides/notesSlide38.xml"/><Relationship Id="rId3" Type="http://schemas.openxmlformats.org/officeDocument/2006/relationships/slideLayout" Target="../slideLayouts/slideLayout2.xml"/><Relationship Id="rId2" Type="http://schemas.openxmlformats.org/officeDocument/2006/relationships/image" Target="../media/image28.png"/><Relationship Id="rId1" Type="http://schemas.openxmlformats.org/officeDocument/2006/relationships/image" Target="../media/image27.pn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2.xml"/><Relationship Id="rId1" Type="http://schemas.openxmlformats.org/officeDocument/2006/relationships/image" Target="../media/image29.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1.xml"/><Relationship Id="rId1" Type="http://schemas.openxmlformats.org/officeDocument/2006/relationships/image" Target="../media/image5.jpe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1.xml"/><Relationship Id="rId1" Type="http://schemas.openxmlformats.org/officeDocument/2006/relationships/image" Target="../media/image5.jpe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6" Type="http://schemas.openxmlformats.org/officeDocument/2006/relationships/notesSlide" Target="../notesSlides/notesSlide44.xml"/><Relationship Id="rId5" Type="http://schemas.openxmlformats.org/officeDocument/2006/relationships/slideLayout" Target="../slideLayouts/slideLayout2.xml"/><Relationship Id="rId4" Type="http://schemas.openxmlformats.org/officeDocument/2006/relationships/image" Target="../media/image3.png"/><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image" Target="../media/image30.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xml"/><Relationship Id="rId1" Type="http://schemas.openxmlformats.org/officeDocument/2006/relationships/image" Target="../media/image2.jpe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xml"/><Relationship Id="rId1" Type="http://schemas.openxmlformats.org/officeDocument/2006/relationships/image" Target="../media/image5.jpe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1" cstate="screen">
            <a:lum/>
          </a:blip>
          <a:srcRect/>
          <a:stretch>
            <a:fillRect/>
          </a:stretch>
        </a:blipFill>
        <a:effectLst/>
      </p:bgPr>
    </p:bg>
    <p:spTree>
      <p:nvGrpSpPr>
        <p:cNvPr id="1" name=""/>
        <p:cNvGrpSpPr/>
        <p:nvPr/>
      </p:nvGrpSpPr>
      <p:grpSpPr>
        <a:xfrm>
          <a:off x="0" y="0"/>
          <a:ext cx="0" cy="0"/>
          <a:chOff x="0" y="0"/>
          <a:chExt cx="0" cy="0"/>
        </a:xfrm>
      </p:grpSpPr>
      <p:sp>
        <p:nvSpPr>
          <p:cNvPr id="7" name="文本框 6"/>
          <p:cNvSpPr txBox="1"/>
          <p:nvPr/>
        </p:nvSpPr>
        <p:spPr>
          <a:xfrm>
            <a:off x="831850" y="284480"/>
            <a:ext cx="8324850" cy="1053465"/>
          </a:xfrm>
          <a:prstGeom prst="rect">
            <a:avLst/>
          </a:prstGeom>
          <a:noFill/>
        </p:spPr>
        <p:txBody>
          <a:bodyPr wrap="square" lIns="68580" tIns="34290" rIns="68580" bIns="34290" rtlCol="0">
            <a:spAutoFit/>
          </a:bodyPr>
          <a:lstStyle/>
          <a:p>
            <a:r>
              <a:rPr lang="en-US" altLang="zh-CN" sz="3200" dirty="0">
                <a:solidFill>
                  <a:schemeClr val="tx1"/>
                </a:solidFill>
                <a:effectLst>
                  <a:outerShdw blurRad="38100" dist="19050" dir="2700000" algn="tl" rotWithShape="0">
                    <a:schemeClr val="dk1">
                      <a:alpha val="40000"/>
                    </a:schemeClr>
                  </a:outerShdw>
                </a:effectLst>
                <a:latin typeface="华文中宋" panose="02010600040101010101" charset="-122"/>
                <a:ea typeface="华文中宋" panose="02010600040101010101" charset="-122"/>
              </a:rPr>
              <a:t>Simultaneous </a:t>
            </a:r>
            <a:r>
              <a:rPr lang="en-US" altLang="zh-CN" sz="3200" dirty="0">
                <a:solidFill>
                  <a:srgbClr val="FF0000"/>
                </a:solidFill>
                <a:effectLst>
                  <a:outerShdw blurRad="38100" dist="19050" dir="2700000" algn="tl" rotWithShape="0">
                    <a:schemeClr val="dk1">
                      <a:alpha val="40000"/>
                    </a:schemeClr>
                  </a:outerShdw>
                </a:effectLst>
                <a:latin typeface="华文中宋" panose="02010600040101010101" charset="-122"/>
                <a:ea typeface="华文中宋" panose="02010600040101010101" charset="-122"/>
              </a:rPr>
              <a:t>Localization </a:t>
            </a:r>
            <a:r>
              <a:rPr lang="en-US" altLang="zh-CN" sz="3200" dirty="0">
                <a:solidFill>
                  <a:schemeClr val="tx1"/>
                </a:solidFill>
                <a:effectLst>
                  <a:outerShdw blurRad="38100" dist="19050" dir="2700000" algn="tl" rotWithShape="0">
                    <a:schemeClr val="dk1">
                      <a:alpha val="40000"/>
                    </a:schemeClr>
                  </a:outerShdw>
                </a:effectLst>
                <a:latin typeface="华文中宋" panose="02010600040101010101" charset="-122"/>
                <a:ea typeface="华文中宋" panose="02010600040101010101" charset="-122"/>
              </a:rPr>
              <a:t>and Mapping with power network electromagnetic field</a:t>
            </a:r>
            <a:endParaRPr lang="en-US" altLang="zh-CN" sz="3200" dirty="0">
              <a:solidFill>
                <a:schemeClr val="tx1"/>
              </a:solidFill>
              <a:effectLst>
                <a:outerShdw blurRad="38100" dist="19050" dir="2700000" algn="tl" rotWithShape="0">
                  <a:schemeClr val="dk1">
                    <a:alpha val="40000"/>
                  </a:schemeClr>
                </a:outerShdw>
              </a:effectLst>
              <a:latin typeface="华文中宋" panose="02010600040101010101" charset="-122"/>
              <a:ea typeface="华文中宋" panose="02010600040101010101" charset="-122"/>
            </a:endParaRPr>
          </a:p>
        </p:txBody>
      </p:sp>
      <p:sp>
        <p:nvSpPr>
          <p:cNvPr id="2" name="文本框 1"/>
          <p:cNvSpPr txBox="1"/>
          <p:nvPr/>
        </p:nvSpPr>
        <p:spPr>
          <a:xfrm>
            <a:off x="2675255" y="2123440"/>
            <a:ext cx="6511925" cy="1814830"/>
          </a:xfrm>
          <a:prstGeom prst="rect">
            <a:avLst/>
          </a:prstGeom>
          <a:noFill/>
        </p:spPr>
        <p:txBody>
          <a:bodyPr wrap="none" rtlCol="0">
            <a:spAutoFit/>
          </a:bodyPr>
          <a:p>
            <a:pPr algn="l"/>
            <a:r>
              <a:rPr lang="en-US" altLang="zh-CN" sz="1600">
                <a:latin typeface="华文中宋" panose="02010600040101010101" charset="-122"/>
                <a:ea typeface="华文中宋" panose="02010600040101010101" charset="-122"/>
                <a:cs typeface="华文中宋" panose="02010600040101010101" charset="-122"/>
              </a:rPr>
              <a:t>MobiCom '18, October 29-November 2, 2018</a:t>
            </a:r>
            <a:endParaRPr lang="en-US" altLang="zh-CN" sz="1600">
              <a:latin typeface="华文中宋" panose="02010600040101010101" charset="-122"/>
              <a:ea typeface="华文中宋" panose="02010600040101010101" charset="-122"/>
              <a:cs typeface="华文中宋" panose="02010600040101010101" charset="-122"/>
            </a:endParaRPr>
          </a:p>
          <a:p>
            <a:pPr algn="l"/>
            <a:endParaRPr lang="en-US" altLang="zh-CN" sz="1600">
              <a:latin typeface="华文中宋" panose="02010600040101010101" charset="-122"/>
              <a:ea typeface="华文中宋" panose="02010600040101010101" charset="-122"/>
              <a:cs typeface="华文中宋" panose="02010600040101010101" charset="-122"/>
            </a:endParaRPr>
          </a:p>
          <a:p>
            <a:pPr algn="l"/>
            <a:r>
              <a:rPr lang="en-US" altLang="zh-CN" sz="1600">
                <a:latin typeface="华文中宋" panose="02010600040101010101" charset="-122"/>
                <a:ea typeface="华文中宋" panose="02010600040101010101" charset="-122"/>
                <a:cs typeface="华文中宋" panose="02010600040101010101" charset="-122"/>
              </a:rPr>
              <a:t>Niki Trigoni</a:t>
            </a:r>
            <a:r>
              <a:rPr lang="zh-CN" altLang="en-US" sz="1600">
                <a:latin typeface="华文中宋" panose="02010600040101010101" charset="-122"/>
                <a:ea typeface="华文中宋" panose="02010600040101010101" charset="-122"/>
                <a:cs typeface="华文中宋" panose="02010600040101010101" charset="-122"/>
              </a:rPr>
              <a:t>，</a:t>
            </a:r>
            <a:r>
              <a:rPr lang="en-US" altLang="zh-CN" sz="1600">
                <a:latin typeface="华文中宋" panose="02010600040101010101" charset="-122"/>
                <a:ea typeface="华文中宋" panose="02010600040101010101" charset="-122"/>
                <a:cs typeface="华文中宋" panose="02010600040101010101" charset="-122"/>
              </a:rPr>
              <a:t> University of Oxford</a:t>
            </a:r>
            <a:r>
              <a:rPr lang="zh-CN" altLang="en-US" sz="1600">
                <a:latin typeface="华文中宋" panose="02010600040101010101" charset="-122"/>
                <a:ea typeface="华文中宋" panose="02010600040101010101" charset="-122"/>
                <a:cs typeface="华文中宋" panose="02010600040101010101" charset="-122"/>
              </a:rPr>
              <a:t>①</a:t>
            </a:r>
            <a:endParaRPr lang="en-US" altLang="zh-CN" sz="1600">
              <a:latin typeface="华文中宋" panose="02010600040101010101" charset="-122"/>
              <a:ea typeface="华文中宋" panose="02010600040101010101" charset="-122"/>
              <a:cs typeface="华文中宋" panose="02010600040101010101" charset="-122"/>
            </a:endParaRPr>
          </a:p>
          <a:p>
            <a:pPr algn="l"/>
            <a:r>
              <a:rPr lang="en-US" altLang="zh-CN" sz="1600">
                <a:latin typeface="华文中宋" panose="02010600040101010101" charset="-122"/>
                <a:ea typeface="华文中宋" panose="02010600040101010101" charset="-122"/>
                <a:cs typeface="华文中宋" panose="02010600040101010101" charset="-122"/>
              </a:rPr>
              <a:t>Hongkai Wen, Univeristy of Warwick</a:t>
            </a:r>
            <a:endParaRPr lang="en-US" altLang="zh-CN" sz="1600">
              <a:latin typeface="华文中宋" panose="02010600040101010101" charset="-122"/>
              <a:ea typeface="华文中宋" panose="02010600040101010101" charset="-122"/>
              <a:cs typeface="华文中宋" panose="02010600040101010101" charset="-122"/>
            </a:endParaRPr>
          </a:p>
          <a:p>
            <a:pPr algn="l"/>
            <a:r>
              <a:rPr lang="en-US" altLang="zh-CN" sz="1600">
                <a:latin typeface="华文中宋" panose="02010600040101010101" charset="-122"/>
                <a:ea typeface="华文中宋" panose="02010600040101010101" charset="-122"/>
                <a:cs typeface="华文中宋" panose="02010600040101010101" charset="-122"/>
              </a:rPr>
              <a:t>Rui Tan,  Nanyang Technological University</a:t>
            </a:r>
            <a:endParaRPr lang="en-US" altLang="zh-CN" sz="1600">
              <a:latin typeface="华文中宋" panose="02010600040101010101" charset="-122"/>
              <a:ea typeface="华文中宋" panose="02010600040101010101" charset="-122"/>
              <a:cs typeface="华文中宋" panose="02010600040101010101" charset="-122"/>
            </a:endParaRPr>
          </a:p>
          <a:p>
            <a:pPr algn="l"/>
            <a:endParaRPr lang="en-US" altLang="zh-CN" sz="1600">
              <a:latin typeface="华文中宋" panose="02010600040101010101" charset="-122"/>
              <a:ea typeface="华文中宋" panose="02010600040101010101" charset="-122"/>
              <a:cs typeface="华文中宋" panose="02010600040101010101" charset="-122"/>
            </a:endParaRPr>
          </a:p>
          <a:p>
            <a:pPr algn="l"/>
            <a:r>
              <a:rPr lang="zh-CN" altLang="en-US" sz="1600">
                <a:latin typeface="华文中宋" panose="02010600040101010101" charset="-122"/>
                <a:ea typeface="华文中宋" panose="02010600040101010101" charset="-122"/>
                <a:cs typeface="华文中宋" panose="02010600040101010101" charset="-122"/>
              </a:rPr>
              <a:t>①</a:t>
            </a:r>
            <a:r>
              <a:rPr lang="en-US" altLang="zh-CN" sz="1600">
                <a:latin typeface="华文中宋" panose="02010600040101010101" charset="-122"/>
                <a:ea typeface="华文中宋" panose="02010600040101010101" charset="-122"/>
                <a:cs typeface="华文中宋" panose="02010600040101010101" charset="-122"/>
              </a:rPr>
              <a:t>Organize microsoft-indoor-localization-competition-</a:t>
            </a:r>
            <a:r>
              <a:rPr lang="en-US" altLang="zh-CN" sz="1600">
                <a:solidFill>
                  <a:srgbClr val="FF0000"/>
                </a:solidFill>
                <a:latin typeface="华文中宋" panose="02010600040101010101" charset="-122"/>
                <a:ea typeface="华文中宋" panose="02010600040101010101" charset="-122"/>
                <a:cs typeface="华文中宋" panose="02010600040101010101" charset="-122"/>
              </a:rPr>
              <a:t>ipsn</a:t>
            </a:r>
            <a:r>
              <a:rPr lang="en-US" altLang="zh-CN" sz="1600">
                <a:latin typeface="华文中宋" panose="02010600040101010101" charset="-122"/>
                <a:ea typeface="华文中宋" panose="02010600040101010101" charset="-122"/>
                <a:cs typeface="华文中宋" panose="02010600040101010101" charset="-122"/>
              </a:rPr>
              <a:t>-2018</a:t>
            </a:r>
            <a:endParaRPr lang="en-US" altLang="zh-CN" sz="1600">
              <a:latin typeface="华文中宋" panose="02010600040101010101" charset="-122"/>
              <a:ea typeface="华文中宋" panose="02010600040101010101" charset="-122"/>
              <a:cs typeface="华文中宋" panose="02010600040101010101" charset="-122"/>
            </a:endParaRPr>
          </a:p>
        </p:txBody>
      </p:sp>
    </p:spTree>
  </p:cSld>
  <p:clrMapOvr>
    <a:masterClrMapping/>
  </p:clrMapOvr>
  <mc:AlternateContent xmlns:mc="http://schemas.openxmlformats.org/markup-compatibility/2006">
    <mc:Choice xmlns:p14="http://schemas.microsoft.com/office/powerpoint/2010/main" Requires="p14">
      <p:transition spd="slow" p14:dur="2000">
        <p14:prism isContent="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7"/>
                                        </p:tgtEl>
                                        <p:attrNameLst>
                                          <p:attrName>ppt_y</p:attrName>
                                        </p:attrNameLst>
                                      </p:cBhvr>
                                      <p:tavLst>
                                        <p:tav tm="0">
                                          <p:val>
                                            <p:strVal val="#ppt_y"/>
                                          </p:val>
                                        </p:tav>
                                        <p:tav tm="100000">
                                          <p:val>
                                            <p:strVal val="#ppt_y"/>
                                          </p:val>
                                        </p:tav>
                                      </p:tavLst>
                                    </p:anim>
                                    <p:anim calcmode="lin" valueType="num">
                                      <p:cBhvr>
                                        <p:cTn id="9" dur="500" fill="hold"/>
                                        <p:tgtEl>
                                          <p:spTgt spid="7"/>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7"/>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grpId="0" nodeType="clickEffect">
                                  <p:stCondLst>
                                    <p:cond delay="0"/>
                                  </p:stCondLst>
                                  <p:childTnLst>
                                    <p:set>
                                      <p:cBhvr>
                                        <p:cTn id="15" dur="1" fill="hold">
                                          <p:stCondLst>
                                            <p:cond delay="0"/>
                                          </p:stCondLst>
                                        </p:cTn>
                                        <p:tgtEl>
                                          <p:spTgt spid="2"/>
                                        </p:tgtEl>
                                        <p:attrNameLst>
                                          <p:attrName>style.visibility</p:attrName>
                                        </p:attrNameLst>
                                      </p:cBhvr>
                                      <p:to>
                                        <p:strVal val="visible"/>
                                      </p:to>
                                    </p:set>
                                    <p:anim calcmode="lin" valueType="num">
                                      <p:cBhvr additive="base">
                                        <p:cTn id="16" dur="500" fill="hold"/>
                                        <p:tgtEl>
                                          <p:spTgt spid="2"/>
                                        </p:tgtEl>
                                        <p:attrNameLst>
                                          <p:attrName>ppt_x</p:attrName>
                                        </p:attrNameLst>
                                      </p:cBhvr>
                                      <p:tavLst>
                                        <p:tav tm="0">
                                          <p:val>
                                            <p:strVal val="#ppt_x"/>
                                          </p:val>
                                        </p:tav>
                                        <p:tav tm="100000">
                                          <p:val>
                                            <p:strVal val="#ppt_x"/>
                                          </p:val>
                                        </p:tav>
                                      </p:tavLst>
                                    </p:anim>
                                    <p:anim calcmode="lin" valueType="num">
                                      <p:cBhvr additive="base">
                                        <p:cTn id="17"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nvSpPr>
        <p:spPr>
          <a:xfrm>
            <a:off x="151130" y="157480"/>
            <a:ext cx="4876800" cy="560705"/>
          </a:xfrm>
          <a:prstGeom prst="rect">
            <a:avLst/>
          </a:prstGeom>
          <a:noFill/>
        </p:spPr>
        <p:txBody>
          <a:bodyPr wrap="square" lIns="68580" tIns="34290" rIns="68580" bIns="34290" rtlCol="0">
            <a:spAutoFit/>
          </a:bodyPr>
          <a:lstStyle/>
          <a:p>
            <a:pPr algn="ctr"/>
            <a:r>
              <a:rPr lang="en-US" altLang="zh-CN" sz="3200" b="1" dirty="0">
                <a:solidFill>
                  <a:schemeClr val="tx1">
                    <a:lumMod val="65000"/>
                    <a:lumOff val="35000"/>
                  </a:schemeClr>
                </a:solidFill>
                <a:latin typeface="华文中宋" panose="02010600040101010101" charset="-122"/>
                <a:ea typeface="华文中宋" panose="02010600040101010101" charset="-122"/>
                <a:cs typeface="+mn-ea"/>
                <a:sym typeface="+mn-lt"/>
              </a:rPr>
              <a:t>1. INTRODUCTION</a:t>
            </a:r>
            <a:endParaRPr lang="en-US" altLang="zh-CN" sz="3200" b="1" dirty="0">
              <a:solidFill>
                <a:schemeClr val="tx1">
                  <a:lumMod val="65000"/>
                  <a:lumOff val="35000"/>
                </a:schemeClr>
              </a:solidFill>
              <a:latin typeface="华文中宋" panose="02010600040101010101" charset="-122"/>
              <a:ea typeface="华文中宋" panose="02010600040101010101" charset="-122"/>
              <a:cs typeface="+mn-ea"/>
              <a:sym typeface="+mn-lt"/>
            </a:endParaRPr>
          </a:p>
        </p:txBody>
      </p:sp>
      <p:cxnSp>
        <p:nvCxnSpPr>
          <p:cNvPr id="3" name="直接连接符 2"/>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433705" y="1003935"/>
            <a:ext cx="8244205" cy="3415030"/>
          </a:xfrm>
          <a:prstGeom prst="rect">
            <a:avLst/>
          </a:prstGeom>
          <a:noFill/>
        </p:spPr>
        <p:txBody>
          <a:bodyPr wrap="square" rtlCol="0">
            <a:spAutoFit/>
          </a:bodyPr>
          <a:p>
            <a:pPr marL="342900" indent="-342900">
              <a:buFont typeface="Wingdings" panose="05000000000000000000" charset="0"/>
              <a:buChar char="Ø"/>
            </a:pPr>
            <a:r>
              <a:rPr lang="en-US" altLang="zh-CN" sz="2400">
                <a:latin typeface="华文中宋" panose="02010600040101010101" charset="-122"/>
                <a:ea typeface="华文中宋" panose="02010600040101010101" charset="-122"/>
              </a:rPr>
              <a:t>Based on measurement, design SLAM of EMF,</a:t>
            </a:r>
            <a:endParaRPr lang="en-US" altLang="zh-CN" sz="2400">
              <a:latin typeface="华文中宋" panose="02010600040101010101" charset="-122"/>
              <a:ea typeface="华文中宋" panose="02010600040101010101" charset="-122"/>
            </a:endParaRPr>
          </a:p>
          <a:p>
            <a:pPr marL="342900" indent="-342900">
              <a:buFont typeface="Wingdings" panose="05000000000000000000" charset="0"/>
              <a:buChar char="Ø"/>
            </a:pPr>
            <a:endParaRPr lang="en-US" altLang="zh-CN" sz="2400">
              <a:latin typeface="华文中宋" panose="02010600040101010101" charset="-122"/>
              <a:ea typeface="华文中宋" panose="02010600040101010101" charset="-122"/>
            </a:endParaRPr>
          </a:p>
          <a:p>
            <a:pPr marL="342900" indent="-342900">
              <a:buFont typeface="Wingdings" panose="05000000000000000000" charset="0"/>
              <a:buChar char="Ø"/>
            </a:pPr>
            <a:r>
              <a:rPr lang="en-US" altLang="zh-CN" sz="2400">
                <a:latin typeface="华文中宋" panose="02010600040101010101" charset="-122"/>
                <a:ea typeface="华文中宋" panose="02010600040101010101" charset="-122"/>
              </a:rPr>
              <a:t>EMF feature/user location map, not fingerprinting, </a:t>
            </a:r>
            <a:endParaRPr lang="en-US" altLang="zh-CN" sz="2400">
              <a:latin typeface="华文中宋" panose="02010600040101010101" charset="-122"/>
              <a:ea typeface="华文中宋" panose="02010600040101010101" charset="-122"/>
            </a:endParaRPr>
          </a:p>
          <a:p>
            <a:pPr marL="342900" indent="-342900">
              <a:buFont typeface="Wingdings" panose="05000000000000000000" charset="0"/>
              <a:buChar char="Ø"/>
            </a:pPr>
            <a:endParaRPr lang="en-US" altLang="zh-CN" sz="2400">
              <a:latin typeface="华文中宋" panose="02010600040101010101" charset="-122"/>
              <a:ea typeface="华文中宋" panose="02010600040101010101" charset="-122"/>
            </a:endParaRPr>
          </a:p>
          <a:p>
            <a:pPr marL="342900" indent="-342900">
              <a:buFont typeface="Wingdings" panose="05000000000000000000" charset="0"/>
              <a:buChar char="Ø"/>
            </a:pPr>
            <a:r>
              <a:rPr lang="en-US" altLang="zh-CN" sz="2400">
                <a:latin typeface="华文中宋" panose="02010600040101010101" charset="-122"/>
                <a:ea typeface="华文中宋" panose="02010600040101010101" charset="-122"/>
                <a:sym typeface="+mn-ea"/>
              </a:rPr>
              <a:t>Feature map metrically consitent,</a:t>
            </a:r>
            <a:endParaRPr lang="en-US" altLang="zh-CN" sz="2400">
              <a:latin typeface="华文中宋" panose="02010600040101010101" charset="-122"/>
              <a:ea typeface="华文中宋" panose="02010600040101010101" charset="-122"/>
              <a:sym typeface="+mn-ea"/>
            </a:endParaRPr>
          </a:p>
          <a:p>
            <a:pPr marL="342900" indent="-342900">
              <a:buFont typeface="Wingdings" panose="05000000000000000000" charset="0"/>
              <a:buChar char="Ø"/>
            </a:pPr>
            <a:endParaRPr lang="en-US" altLang="zh-CN" sz="2400">
              <a:latin typeface="华文中宋" panose="02010600040101010101" charset="-122"/>
              <a:ea typeface="华文中宋" panose="02010600040101010101" charset="-122"/>
            </a:endParaRPr>
          </a:p>
          <a:p>
            <a:pPr marL="342900" indent="-342900">
              <a:buFont typeface="Wingdings" panose="05000000000000000000" charset="0"/>
              <a:buChar char="Ø"/>
            </a:pPr>
            <a:r>
              <a:rPr lang="en-US" altLang="zh-CN" sz="2400">
                <a:latin typeface="华文中宋" panose="02010600040101010101" charset="-122"/>
                <a:ea typeface="华文中宋" panose="02010600040101010101" charset="-122"/>
              </a:rPr>
              <a:t>Novel algorithm loop closure detection and curation,</a:t>
            </a:r>
            <a:endParaRPr lang="en-US" altLang="zh-CN" sz="2400">
              <a:latin typeface="华文中宋" panose="02010600040101010101" charset="-122"/>
              <a:ea typeface="华文中宋" panose="02010600040101010101" charset="-122"/>
            </a:endParaRPr>
          </a:p>
          <a:p>
            <a:pPr marL="342900" indent="-342900">
              <a:buFont typeface="Wingdings" panose="05000000000000000000" charset="0"/>
              <a:buChar char="Ø"/>
            </a:pPr>
            <a:endParaRPr lang="zh-CN" altLang="en-US" sz="2400">
              <a:latin typeface="华文中宋" panose="02010600040101010101" charset="-122"/>
              <a:ea typeface="华文中宋" panose="02010600040101010101" charset="-122"/>
            </a:endParaRPr>
          </a:p>
          <a:p>
            <a:pPr marL="342900" indent="-342900">
              <a:buFont typeface="Wingdings" panose="05000000000000000000" charset="0"/>
              <a:buChar char="Ø"/>
            </a:pPr>
            <a:r>
              <a:rPr lang="en-US" altLang="zh-CN" sz="2400">
                <a:latin typeface="华文中宋" panose="02010600040101010101" charset="-122"/>
                <a:ea typeface="华文中宋" panose="02010600040101010101" charset="-122"/>
              </a:rPr>
              <a:t>Evaluation.</a:t>
            </a:r>
            <a:endParaRPr lang="en-US" altLang="zh-CN" sz="2400">
              <a:latin typeface="华文中宋" panose="02010600040101010101" charset="-122"/>
              <a:ea typeface="华文中宋" panose="02010600040101010101" charset="-122"/>
            </a:endParaRP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6"/>
                                        </p:tgtEl>
                                        <p:attrNameLst>
                                          <p:attrName>style.visibility</p:attrName>
                                        </p:attrNameLst>
                                      </p:cBhvr>
                                      <p:to>
                                        <p:strVal val="visible"/>
                                      </p:to>
                                    </p:set>
                                    <p:anim calcmode="lin" valueType="num">
                                      <p:cBhvr>
                                        <p:cTn id="7" dur="500" fill="hold"/>
                                        <p:tgtEl>
                                          <p:spTgt spid="16"/>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6"/>
                                        </p:tgtEl>
                                        <p:attrNameLst>
                                          <p:attrName>ppt_y</p:attrName>
                                        </p:attrNameLst>
                                      </p:cBhvr>
                                      <p:tavLst>
                                        <p:tav tm="0">
                                          <p:val>
                                            <p:strVal val="#ppt_y"/>
                                          </p:val>
                                        </p:tav>
                                        <p:tav tm="100000">
                                          <p:val>
                                            <p:strVal val="#ppt_y"/>
                                          </p:val>
                                        </p:tav>
                                      </p:tavLst>
                                    </p:anim>
                                    <p:anim calcmode="lin" valueType="num">
                                      <p:cBhvr>
                                        <p:cTn id="9" dur="500" fill="hold"/>
                                        <p:tgtEl>
                                          <p:spTgt spid="16"/>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6"/>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6"/>
                                        </p:tgtEl>
                                      </p:cBhvr>
                                    </p:animEffect>
                                  </p:childTnLst>
                                </p:cTn>
                              </p:par>
                            </p:childTnLst>
                          </p:cTn>
                        </p:par>
                      </p:childTnLst>
                    </p:cTn>
                  </p:par>
                  <p:par>
                    <p:cTn id="12" fill="hold">
                      <p:stCondLst>
                        <p:cond delay="indefinite"/>
                      </p:stCondLst>
                      <p:childTnLst>
                        <p:par>
                          <p:cTn id="13" fill="hold">
                            <p:stCondLst>
                              <p:cond delay="0"/>
                            </p:stCondLst>
                            <p:childTnLst>
                              <p:par>
                                <p:cTn id="14" presetID="18" presetClass="entr" presetSubtype="12" fill="hold" grpId="0" nodeType="click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strips(downLeft)">
                                      <p:cBhvr>
                                        <p:cTn id="16"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1" cstate="screen">
            <a:lum/>
          </a:blip>
          <a:srcRect/>
          <a:stretch>
            <a:fillRect/>
          </a:stretch>
        </a:blipFill>
        <a:effectLst/>
      </p:bgPr>
    </p:bg>
    <p:spTree>
      <p:nvGrpSpPr>
        <p:cNvPr id="1" name=""/>
        <p:cNvGrpSpPr/>
        <p:nvPr/>
      </p:nvGrpSpPr>
      <p:grpSpPr>
        <a:xfrm>
          <a:off x="0" y="0"/>
          <a:ext cx="0" cy="0"/>
          <a:chOff x="0" y="0"/>
          <a:chExt cx="0" cy="0"/>
        </a:xfrm>
      </p:grpSpPr>
      <p:sp>
        <p:nvSpPr>
          <p:cNvPr id="2" name="椭圆 1"/>
          <p:cNvSpPr/>
          <p:nvPr/>
        </p:nvSpPr>
        <p:spPr>
          <a:xfrm>
            <a:off x="3819635" y="1089058"/>
            <a:ext cx="1500028" cy="1500028"/>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2483768" y="2717376"/>
            <a:ext cx="4171762" cy="375920"/>
          </a:xfrm>
          <a:prstGeom prst="rect">
            <a:avLst/>
          </a:prstGeom>
          <a:noFill/>
        </p:spPr>
        <p:txBody>
          <a:bodyPr wrap="square" lIns="68580" tIns="34290" rIns="68580" bIns="34290" rtlCol="0">
            <a:spAutoFit/>
          </a:bodyPr>
          <a:lstStyle/>
          <a:p>
            <a:pPr algn="ctr"/>
            <a:r>
              <a:rPr lang="en-US" altLang="zh-CN" sz="2000" b="1" dirty="0">
                <a:solidFill>
                  <a:schemeClr val="tx1">
                    <a:lumMod val="65000"/>
                    <a:lumOff val="35000"/>
                  </a:schemeClr>
                </a:solidFill>
                <a:cs typeface="+mn-ea"/>
                <a:sym typeface="+mn-lt"/>
              </a:rPr>
              <a:t>POWERLINE EMR SENSING</a:t>
            </a:r>
            <a:endParaRPr lang="en-US" altLang="zh-CN" sz="2000" b="1" dirty="0">
              <a:solidFill>
                <a:schemeClr val="tx1">
                  <a:lumMod val="65000"/>
                  <a:lumOff val="35000"/>
                </a:schemeClr>
              </a:solidFill>
              <a:cs typeface="+mn-ea"/>
              <a:sym typeface="+mn-lt"/>
            </a:endParaRPr>
          </a:p>
        </p:txBody>
      </p:sp>
      <p:sp>
        <p:nvSpPr>
          <p:cNvPr id="95" name="文本框 11"/>
          <p:cNvSpPr txBox="1"/>
          <p:nvPr/>
        </p:nvSpPr>
        <p:spPr>
          <a:xfrm>
            <a:off x="3705856" y="1430897"/>
            <a:ext cx="1732894" cy="837565"/>
          </a:xfrm>
          <a:prstGeom prst="rect">
            <a:avLst/>
          </a:prstGeom>
          <a:noFill/>
        </p:spPr>
        <p:txBody>
          <a:bodyPr wrap="square" lIns="68580" tIns="34290" rIns="68580" bIns="34290" rtlCol="0">
            <a:spAutoFit/>
          </a:bodyPr>
          <a:lstStyle/>
          <a:p>
            <a:pPr algn="ctr">
              <a:lnSpc>
                <a:spcPts val="3000"/>
              </a:lnSpc>
            </a:pPr>
            <a:r>
              <a:rPr lang="en-US" altLang="zh-CN" sz="5400" dirty="0">
                <a:solidFill>
                  <a:schemeClr val="bg1"/>
                </a:solidFill>
                <a:cs typeface="+mn-ea"/>
                <a:sym typeface="+mn-lt"/>
              </a:rPr>
              <a:t>02</a:t>
            </a:r>
            <a:endParaRPr lang="zh-CN" altLang="en-US" sz="5400" dirty="0">
              <a:solidFill>
                <a:schemeClr val="bg1"/>
              </a:solidFill>
              <a:cs typeface="+mn-ea"/>
              <a:sym typeface="+mn-lt"/>
            </a:endParaRPr>
          </a:p>
          <a:p>
            <a:pPr algn="ctr">
              <a:lnSpc>
                <a:spcPts val="3000"/>
              </a:lnSpc>
            </a:pPr>
            <a:r>
              <a:rPr lang="en-US" altLang="zh-CN" sz="2400" dirty="0">
                <a:solidFill>
                  <a:schemeClr val="bg1"/>
                </a:solidFill>
                <a:cs typeface="+mn-ea"/>
                <a:sym typeface="+mn-lt"/>
              </a:rPr>
              <a:t>SECTION </a:t>
            </a:r>
            <a:endParaRPr lang="en-US" altLang="zh-CN" sz="2400" dirty="0">
              <a:solidFill>
                <a:schemeClr val="bg1"/>
              </a:solidFill>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600"/>
                                        <p:tgtEl>
                                          <p:spTgt spid="2"/>
                                        </p:tgtEl>
                                      </p:cBhvr>
                                    </p:animEffect>
                                  </p:childTnLst>
                                </p:cTn>
                              </p:par>
                            </p:childTnLst>
                          </p:cTn>
                        </p:par>
                        <p:par>
                          <p:cTn id="8" fill="hold">
                            <p:stCondLst>
                              <p:cond delay="1000"/>
                            </p:stCondLst>
                            <p:childTnLst>
                              <p:par>
                                <p:cTn id="9" presetID="53" presetClass="entr" presetSubtype="16" fill="hold" grpId="0" nodeType="afterEffect">
                                  <p:stCondLst>
                                    <p:cond delay="0"/>
                                  </p:stCondLst>
                                  <p:childTnLst>
                                    <p:set>
                                      <p:cBhvr>
                                        <p:cTn id="10" dur="1" fill="hold">
                                          <p:stCondLst>
                                            <p:cond delay="0"/>
                                          </p:stCondLst>
                                        </p:cTn>
                                        <p:tgtEl>
                                          <p:spTgt spid="95"/>
                                        </p:tgtEl>
                                        <p:attrNameLst>
                                          <p:attrName>style.visibility</p:attrName>
                                        </p:attrNameLst>
                                      </p:cBhvr>
                                      <p:to>
                                        <p:strVal val="visible"/>
                                      </p:to>
                                    </p:set>
                                    <p:anim calcmode="lin" valueType="num">
                                      <p:cBhvr>
                                        <p:cTn id="11" dur="500" fill="hold"/>
                                        <p:tgtEl>
                                          <p:spTgt spid="95"/>
                                        </p:tgtEl>
                                        <p:attrNameLst>
                                          <p:attrName>ppt_w</p:attrName>
                                        </p:attrNameLst>
                                      </p:cBhvr>
                                      <p:tavLst>
                                        <p:tav tm="0">
                                          <p:val>
                                            <p:fltVal val="0"/>
                                          </p:val>
                                        </p:tav>
                                        <p:tav tm="100000">
                                          <p:val>
                                            <p:strVal val="#ppt_w"/>
                                          </p:val>
                                        </p:tav>
                                      </p:tavLst>
                                    </p:anim>
                                    <p:anim calcmode="lin" valueType="num">
                                      <p:cBhvr>
                                        <p:cTn id="12" dur="500" fill="hold"/>
                                        <p:tgtEl>
                                          <p:spTgt spid="95"/>
                                        </p:tgtEl>
                                        <p:attrNameLst>
                                          <p:attrName>ppt_h</p:attrName>
                                        </p:attrNameLst>
                                      </p:cBhvr>
                                      <p:tavLst>
                                        <p:tav tm="0">
                                          <p:val>
                                            <p:fltVal val="0"/>
                                          </p:val>
                                        </p:tav>
                                        <p:tav tm="100000">
                                          <p:val>
                                            <p:strVal val="#ppt_h"/>
                                          </p:val>
                                        </p:tav>
                                      </p:tavLst>
                                    </p:anim>
                                    <p:animEffect transition="in" filter="fade">
                                      <p:cBhvr>
                                        <p:cTn id="13" dur="500"/>
                                        <p:tgtEl>
                                          <p:spTgt spid="95"/>
                                        </p:tgtEl>
                                      </p:cBhvr>
                                    </p:animEffect>
                                  </p:childTnLst>
                                </p:cTn>
                              </p:par>
                            </p:childTnLst>
                          </p:cTn>
                        </p:par>
                        <p:par>
                          <p:cTn id="14" fill="hold">
                            <p:stCondLst>
                              <p:cond delay="1500"/>
                            </p:stCondLst>
                            <p:childTnLst>
                              <p:par>
                                <p:cTn id="15" presetID="41" presetClass="entr" presetSubtype="0" fill="hold" grpId="0" nodeType="afterEffect">
                                  <p:stCondLst>
                                    <p:cond delay="0"/>
                                  </p:stCondLst>
                                  <p:iterate type="lt">
                                    <p:tmPct val="10000"/>
                                  </p:iterate>
                                  <p:childTnLst>
                                    <p:set>
                                      <p:cBhvr>
                                        <p:cTn id="16" dur="1" fill="hold">
                                          <p:stCondLst>
                                            <p:cond delay="0"/>
                                          </p:stCondLst>
                                        </p:cTn>
                                        <p:tgtEl>
                                          <p:spTgt spid="12"/>
                                        </p:tgtEl>
                                        <p:attrNameLst>
                                          <p:attrName>style.visibility</p:attrName>
                                        </p:attrNameLst>
                                      </p:cBhvr>
                                      <p:to>
                                        <p:strVal val="visible"/>
                                      </p:to>
                                    </p:set>
                                    <p:anim calcmode="lin" valueType="num">
                                      <p:cBhvr>
                                        <p:cTn id="17" dur="500" fill="hold"/>
                                        <p:tgtEl>
                                          <p:spTgt spid="12"/>
                                        </p:tgtEl>
                                        <p:attrNameLst>
                                          <p:attrName>ppt_x</p:attrName>
                                        </p:attrNameLst>
                                      </p:cBhvr>
                                      <p:tavLst>
                                        <p:tav tm="0">
                                          <p:val>
                                            <p:strVal val="#ppt_x"/>
                                          </p:val>
                                        </p:tav>
                                        <p:tav tm="50000">
                                          <p:val>
                                            <p:strVal val="#ppt_x+.1"/>
                                          </p:val>
                                        </p:tav>
                                        <p:tav tm="100000">
                                          <p:val>
                                            <p:strVal val="#ppt_x"/>
                                          </p:val>
                                        </p:tav>
                                      </p:tavLst>
                                    </p:anim>
                                    <p:anim calcmode="lin" valueType="num">
                                      <p:cBhvr>
                                        <p:cTn id="18" dur="500" fill="hold"/>
                                        <p:tgtEl>
                                          <p:spTgt spid="12"/>
                                        </p:tgtEl>
                                        <p:attrNameLst>
                                          <p:attrName>ppt_y</p:attrName>
                                        </p:attrNameLst>
                                      </p:cBhvr>
                                      <p:tavLst>
                                        <p:tav tm="0">
                                          <p:val>
                                            <p:strVal val="#ppt_y"/>
                                          </p:val>
                                        </p:tav>
                                        <p:tav tm="100000">
                                          <p:val>
                                            <p:strVal val="#ppt_y"/>
                                          </p:val>
                                        </p:tav>
                                      </p:tavLst>
                                    </p:anim>
                                    <p:anim calcmode="lin" valueType="num">
                                      <p:cBhvr>
                                        <p:cTn id="19" dur="500" fill="hold"/>
                                        <p:tgtEl>
                                          <p:spTgt spid="12"/>
                                        </p:tgtEl>
                                        <p:attrNameLst>
                                          <p:attrName>ppt_h</p:attrName>
                                        </p:attrNameLst>
                                      </p:cBhvr>
                                      <p:tavLst>
                                        <p:tav tm="0">
                                          <p:val>
                                            <p:strVal val="#ppt_h/10"/>
                                          </p:val>
                                        </p:tav>
                                        <p:tav tm="50000">
                                          <p:val>
                                            <p:strVal val="#ppt_h+.01"/>
                                          </p:val>
                                        </p:tav>
                                        <p:tav tm="100000">
                                          <p:val>
                                            <p:strVal val="#ppt_h"/>
                                          </p:val>
                                        </p:tav>
                                      </p:tavLst>
                                    </p:anim>
                                    <p:anim calcmode="lin" valueType="num">
                                      <p:cBhvr>
                                        <p:cTn id="20" dur="500" fill="hold"/>
                                        <p:tgtEl>
                                          <p:spTgt spid="12"/>
                                        </p:tgtEl>
                                        <p:attrNameLst>
                                          <p:attrName>ppt_w</p:attrName>
                                        </p:attrNameLst>
                                      </p:cBhvr>
                                      <p:tavLst>
                                        <p:tav tm="0">
                                          <p:val>
                                            <p:strVal val="#ppt_w/10"/>
                                          </p:val>
                                        </p:tav>
                                        <p:tav tm="50000">
                                          <p:val>
                                            <p:strVal val="#ppt_w+.01"/>
                                          </p:val>
                                        </p:tav>
                                        <p:tav tm="100000">
                                          <p:val>
                                            <p:strVal val="#ppt_w"/>
                                          </p:val>
                                        </p:tav>
                                      </p:tavLst>
                                    </p:anim>
                                    <p:animEffect transition="in" filter="fade">
                                      <p:cBhvr>
                                        <p:cTn id="21" dur="500" tmFilter="0,0; .5, 1; 1, 1"/>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12" grpId="0"/>
      <p:bldP spid="9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nvSpPr>
        <p:spPr>
          <a:xfrm>
            <a:off x="532130" y="156845"/>
            <a:ext cx="3733800" cy="560705"/>
          </a:xfrm>
          <a:prstGeom prst="rect">
            <a:avLst/>
          </a:prstGeom>
          <a:noFill/>
        </p:spPr>
        <p:txBody>
          <a:bodyPr wrap="square" lIns="68580" tIns="34290" rIns="68580" bIns="34290" rtlCol="0">
            <a:spAutoFit/>
          </a:bodyPr>
          <a:lstStyle/>
          <a:p>
            <a:pPr algn="ctr"/>
            <a:r>
              <a:rPr lang="en-US" altLang="zh-CN" sz="3200" b="1" dirty="0">
                <a:solidFill>
                  <a:schemeClr val="tx1">
                    <a:lumMod val="65000"/>
                    <a:lumOff val="35000"/>
                  </a:schemeClr>
                </a:solidFill>
                <a:latin typeface="华文中宋" panose="02010600040101010101" charset="-122"/>
                <a:ea typeface="华文中宋" panose="02010600040101010101" charset="-122"/>
                <a:cs typeface="+mn-ea"/>
                <a:sym typeface="+mn-lt"/>
              </a:rPr>
              <a:t>2.1 Background</a:t>
            </a:r>
            <a:endParaRPr lang="en-US" altLang="zh-CN" sz="3200" b="1" dirty="0">
              <a:solidFill>
                <a:schemeClr val="tx1">
                  <a:lumMod val="65000"/>
                  <a:lumOff val="35000"/>
                </a:schemeClr>
              </a:solidFill>
              <a:latin typeface="华文中宋" panose="02010600040101010101" charset="-122"/>
              <a:ea typeface="华文中宋" panose="02010600040101010101" charset="-122"/>
              <a:cs typeface="+mn-ea"/>
              <a:sym typeface="+mn-lt"/>
            </a:endParaRPr>
          </a:p>
        </p:txBody>
      </p:sp>
      <p:cxnSp>
        <p:nvCxnSpPr>
          <p:cNvPr id="3" name="直接连接符 2"/>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p:nvPicPr>
        <p:blipFill>
          <a:blip r:embed="rId1"/>
          <a:srcRect l="8725" t="3450" r="7357" b="34814"/>
          <a:stretch>
            <a:fillRect/>
          </a:stretch>
        </p:blipFill>
        <p:spPr>
          <a:xfrm>
            <a:off x="5226050" y="427990"/>
            <a:ext cx="3737610" cy="1499870"/>
          </a:xfrm>
          <a:prstGeom prst="rect">
            <a:avLst/>
          </a:prstGeom>
        </p:spPr>
      </p:pic>
      <p:sp>
        <p:nvSpPr>
          <p:cNvPr id="4" name="文本框 3"/>
          <p:cNvSpPr txBox="1"/>
          <p:nvPr/>
        </p:nvSpPr>
        <p:spPr>
          <a:xfrm>
            <a:off x="482600" y="717550"/>
            <a:ext cx="4918075" cy="3415030"/>
          </a:xfrm>
          <a:prstGeom prst="rect">
            <a:avLst/>
          </a:prstGeom>
          <a:noFill/>
        </p:spPr>
        <p:txBody>
          <a:bodyPr wrap="square" rtlCol="0">
            <a:spAutoFit/>
          </a:bodyPr>
          <a:p>
            <a:pPr marL="342900" indent="-342900">
              <a:buFont typeface="Wingdings" panose="05000000000000000000" charset="0"/>
              <a:buChar char="Ø"/>
            </a:pPr>
            <a:r>
              <a:rPr lang="en-US" altLang="zh-CN" sz="2400">
                <a:latin typeface="华文中宋" panose="02010600040101010101" charset="-122"/>
                <a:ea typeface="华文中宋" panose="02010600040101010101" charset="-122"/>
              </a:rPr>
              <a:t>Normalized EMR,AC voltage,</a:t>
            </a:r>
            <a:endParaRPr lang="en-US" altLang="zh-CN" sz="2400">
              <a:latin typeface="华文中宋" panose="02010600040101010101" charset="-122"/>
              <a:ea typeface="华文中宋" panose="02010600040101010101" charset="-122"/>
            </a:endParaRPr>
          </a:p>
          <a:p>
            <a:pPr marL="342900" indent="-342900">
              <a:buFont typeface="Wingdings" panose="05000000000000000000" charset="0"/>
              <a:buChar char="Ø"/>
            </a:pPr>
            <a:endParaRPr lang="en-US" altLang="zh-CN" sz="2400">
              <a:latin typeface="华文中宋" panose="02010600040101010101" charset="-122"/>
              <a:ea typeface="华文中宋" panose="02010600040101010101" charset="-122"/>
            </a:endParaRPr>
          </a:p>
          <a:p>
            <a:pPr marL="342900" indent="-342900">
              <a:buFont typeface="Wingdings" panose="05000000000000000000" charset="0"/>
              <a:buChar char="Ø"/>
            </a:pPr>
            <a:r>
              <a:rPr lang="en-US" altLang="zh-CN" sz="2400">
                <a:latin typeface="华文中宋" panose="02010600040101010101" charset="-122"/>
                <a:ea typeface="华文中宋" panose="02010600040101010101" charset="-122"/>
              </a:rPr>
              <a:t>Intensity attenuate, Complex spatial intensity distribution,</a:t>
            </a:r>
            <a:endParaRPr lang="en-US" altLang="zh-CN" sz="2400">
              <a:latin typeface="华文中宋" panose="02010600040101010101" charset="-122"/>
              <a:ea typeface="华文中宋" panose="02010600040101010101" charset="-122"/>
            </a:endParaRPr>
          </a:p>
          <a:p>
            <a:pPr marL="342900" indent="-342900">
              <a:buFont typeface="Wingdings" panose="05000000000000000000" charset="0"/>
              <a:buChar char="Ø"/>
            </a:pPr>
            <a:endParaRPr lang="en-US" altLang="zh-CN" sz="2400">
              <a:latin typeface="华文中宋" panose="02010600040101010101" charset="-122"/>
              <a:ea typeface="华文中宋" panose="02010600040101010101" charset="-122"/>
            </a:endParaRPr>
          </a:p>
          <a:p>
            <a:pPr marL="342900" indent="-342900">
              <a:buFont typeface="Wingdings" panose="05000000000000000000" charset="0"/>
              <a:buChar char="Ø"/>
            </a:pPr>
            <a:r>
              <a:rPr lang="en-US" altLang="zh-CN" sz="2400">
                <a:latin typeface="华文中宋" panose="02010600040101010101" charset="-122"/>
                <a:ea typeface="华文中宋" panose="02010600040101010101" charset="-122"/>
              </a:rPr>
              <a:t>For localization sensing,</a:t>
            </a:r>
            <a:endParaRPr lang="en-US" altLang="zh-CN" sz="2400">
              <a:latin typeface="华文中宋" panose="02010600040101010101" charset="-122"/>
              <a:ea typeface="华文中宋" panose="02010600040101010101" charset="-122"/>
            </a:endParaRPr>
          </a:p>
          <a:p>
            <a:pPr marL="342900" indent="-342900">
              <a:buFont typeface="Wingdings" panose="05000000000000000000" charset="0"/>
              <a:buChar char="Ø"/>
            </a:pPr>
            <a:endParaRPr lang="en-US" altLang="zh-CN" sz="2400">
              <a:latin typeface="华文中宋" panose="02010600040101010101" charset="-122"/>
              <a:ea typeface="华文中宋" panose="02010600040101010101" charset="-122"/>
            </a:endParaRPr>
          </a:p>
          <a:p>
            <a:pPr marL="342900" indent="-342900">
              <a:buFont typeface="Wingdings" panose="05000000000000000000" charset="0"/>
              <a:buChar char="Ø"/>
            </a:pPr>
            <a:r>
              <a:rPr lang="en-US" altLang="zh-CN" sz="2400">
                <a:latin typeface="华文中宋" panose="02010600040101010101" charset="-122"/>
                <a:ea typeface="华文中宋" panose="02010600040101010101" charset="-122"/>
              </a:rPr>
              <a:t>Explore, circuit seeker, AM radio,</a:t>
            </a:r>
            <a:endParaRPr lang="en-US" altLang="zh-CN" sz="2400">
              <a:latin typeface="华文中宋" panose="02010600040101010101" charset="-122"/>
              <a:ea typeface="华文中宋" panose="02010600040101010101" charset="-122"/>
            </a:endParaRP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6"/>
                                        </p:tgtEl>
                                        <p:attrNameLst>
                                          <p:attrName>style.visibility</p:attrName>
                                        </p:attrNameLst>
                                      </p:cBhvr>
                                      <p:to>
                                        <p:strVal val="visible"/>
                                      </p:to>
                                    </p:set>
                                    <p:anim calcmode="lin" valueType="num">
                                      <p:cBhvr>
                                        <p:cTn id="7" dur="500" fill="hold"/>
                                        <p:tgtEl>
                                          <p:spTgt spid="16"/>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6"/>
                                        </p:tgtEl>
                                        <p:attrNameLst>
                                          <p:attrName>ppt_y</p:attrName>
                                        </p:attrNameLst>
                                      </p:cBhvr>
                                      <p:tavLst>
                                        <p:tav tm="0">
                                          <p:val>
                                            <p:strVal val="#ppt_y"/>
                                          </p:val>
                                        </p:tav>
                                        <p:tav tm="100000">
                                          <p:val>
                                            <p:strVal val="#ppt_y"/>
                                          </p:val>
                                        </p:tav>
                                      </p:tavLst>
                                    </p:anim>
                                    <p:anim calcmode="lin" valueType="num">
                                      <p:cBhvr>
                                        <p:cTn id="9" dur="500" fill="hold"/>
                                        <p:tgtEl>
                                          <p:spTgt spid="16"/>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6"/>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6"/>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grpId="0" nodeType="clickEffect">
                                  <p:stCondLst>
                                    <p:cond delay="0"/>
                                  </p:stCondLst>
                                  <p:childTnLst>
                                    <p:set>
                                      <p:cBhvr>
                                        <p:cTn id="15" dur="1" fill="hold">
                                          <p:stCondLst>
                                            <p:cond delay="0"/>
                                          </p:stCondLst>
                                        </p:cTn>
                                        <p:tgtEl>
                                          <p:spTgt spid="4"/>
                                        </p:tgtEl>
                                        <p:attrNameLst>
                                          <p:attrName>style.visibility</p:attrName>
                                        </p:attrNameLst>
                                      </p:cBhvr>
                                      <p:to>
                                        <p:strVal val="visible"/>
                                      </p:to>
                                    </p:set>
                                    <p:anim calcmode="lin" valueType="num">
                                      <p:cBhvr additive="base">
                                        <p:cTn id="16" dur="500" fill="hold"/>
                                        <p:tgtEl>
                                          <p:spTgt spid="4"/>
                                        </p:tgtEl>
                                        <p:attrNameLst>
                                          <p:attrName>ppt_x</p:attrName>
                                        </p:attrNameLst>
                                      </p:cBhvr>
                                      <p:tavLst>
                                        <p:tav tm="0">
                                          <p:val>
                                            <p:strVal val="#ppt_x"/>
                                          </p:val>
                                        </p:tav>
                                        <p:tav tm="100000">
                                          <p:val>
                                            <p:strVal val="#ppt_x"/>
                                          </p:val>
                                        </p:tav>
                                      </p:tavLst>
                                    </p:anim>
                                    <p:anim calcmode="lin" valueType="num">
                                      <p:cBhvr additive="base">
                                        <p:cTn id="17"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nvSpPr>
        <p:spPr>
          <a:xfrm>
            <a:off x="361950" y="187960"/>
            <a:ext cx="6628765" cy="560705"/>
          </a:xfrm>
          <a:prstGeom prst="rect">
            <a:avLst/>
          </a:prstGeom>
          <a:noFill/>
        </p:spPr>
        <p:txBody>
          <a:bodyPr wrap="square" lIns="68580" tIns="34290" rIns="68580" bIns="34290" rtlCol="0">
            <a:spAutoFit/>
          </a:bodyPr>
          <a:lstStyle/>
          <a:p>
            <a:pPr algn="ctr"/>
            <a:r>
              <a:rPr lang="en-US" altLang="zh-CN" sz="3200" b="1" dirty="0">
                <a:solidFill>
                  <a:schemeClr val="tx1">
                    <a:lumMod val="65000"/>
                    <a:lumOff val="35000"/>
                  </a:schemeClr>
                </a:solidFill>
                <a:latin typeface="华文中宋" panose="02010600040101010101" charset="-122"/>
                <a:ea typeface="华文中宋" panose="02010600040101010101" charset="-122"/>
                <a:cs typeface="+mn-ea"/>
                <a:sym typeface="+mn-lt"/>
              </a:rPr>
              <a:t>2.2 Powerline EMR Reception</a:t>
            </a:r>
            <a:endParaRPr lang="en-US" altLang="zh-CN" sz="3200" b="1" dirty="0">
              <a:solidFill>
                <a:schemeClr val="tx1">
                  <a:lumMod val="65000"/>
                  <a:lumOff val="35000"/>
                </a:schemeClr>
              </a:solidFill>
              <a:latin typeface="华文中宋" panose="02010600040101010101" charset="-122"/>
              <a:ea typeface="华文中宋" panose="02010600040101010101" charset="-122"/>
              <a:cs typeface="+mn-ea"/>
              <a:sym typeface="+mn-lt"/>
            </a:endParaRPr>
          </a:p>
        </p:txBody>
      </p:sp>
      <p:cxnSp>
        <p:nvCxnSpPr>
          <p:cNvPr id="3" name="直接连接符 2"/>
          <p:cNvCxnSpPr/>
          <p:nvPr/>
        </p:nvCxnSpPr>
        <p:spPr>
          <a:xfrm>
            <a:off x="774700" y="657225"/>
            <a:ext cx="2965450" cy="635"/>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361950" y="993140"/>
            <a:ext cx="5192395" cy="1753235"/>
          </a:xfrm>
          <a:prstGeom prst="rect">
            <a:avLst/>
          </a:prstGeom>
          <a:noFill/>
        </p:spPr>
        <p:txBody>
          <a:bodyPr wrap="square" rtlCol="0">
            <a:spAutoFit/>
          </a:bodyPr>
          <a:p>
            <a:pPr marL="457200" indent="-457200">
              <a:buFont typeface="Wingdings" panose="05000000000000000000" charset="0"/>
              <a:buChar char="Ø"/>
            </a:pPr>
            <a:r>
              <a:rPr lang="en-US" altLang="zh-CN" sz="2800" b="1">
                <a:latin typeface="华文中宋" panose="02010600040101010101" charset="-122"/>
                <a:ea typeface="华文中宋" panose="02010600040101010101" charset="-122"/>
              </a:rPr>
              <a:t>Customized Powerline EMR sensor,</a:t>
            </a:r>
            <a:endParaRPr lang="en-US" altLang="zh-CN" sz="2800">
              <a:latin typeface="华文中宋" panose="02010600040101010101" charset="-122"/>
              <a:ea typeface="华文中宋" panose="02010600040101010101" charset="-122"/>
            </a:endParaRPr>
          </a:p>
          <a:p>
            <a:pPr marL="914400" lvl="1" indent="-457200">
              <a:buFont typeface="Wingdings" panose="05000000000000000000" charset="0"/>
              <a:buChar char="Ø"/>
            </a:pPr>
            <a:r>
              <a:rPr lang="en-US" altLang="zh-CN" sz="2400">
                <a:latin typeface="华文中宋" panose="02010600040101010101" charset="-122"/>
                <a:ea typeface="华文中宋" panose="02010600040101010101" charset="-122"/>
              </a:rPr>
              <a:t>LC tank circuit,</a:t>
            </a:r>
            <a:endParaRPr lang="en-US" altLang="zh-CN" sz="2400">
              <a:latin typeface="华文中宋" panose="02010600040101010101" charset="-122"/>
              <a:ea typeface="华文中宋" panose="02010600040101010101" charset="-122"/>
            </a:endParaRPr>
          </a:p>
          <a:p>
            <a:pPr marL="914400" lvl="1" indent="-457200">
              <a:buFont typeface="Wingdings" panose="05000000000000000000" charset="0"/>
              <a:buChar char="Ø"/>
            </a:pPr>
            <a:r>
              <a:rPr lang="en-US" altLang="zh-CN" sz="2800">
                <a:latin typeface="华文中宋" panose="02010600040101010101" charset="-122"/>
                <a:ea typeface="华文中宋" panose="02010600040101010101" charset="-122"/>
              </a:rPr>
              <a:t>amplification circuit,</a:t>
            </a:r>
            <a:endParaRPr lang="en-US" altLang="zh-CN" sz="2800" b="1">
              <a:latin typeface="华文中宋" panose="02010600040101010101" charset="-122"/>
              <a:ea typeface="华文中宋" panose="02010600040101010101" charset="-122"/>
            </a:endParaRPr>
          </a:p>
        </p:txBody>
      </p:sp>
      <p:pic>
        <p:nvPicPr>
          <p:cNvPr id="5" name="图片 4"/>
          <p:cNvPicPr>
            <a:picLocks noChangeAspect="1"/>
          </p:cNvPicPr>
          <p:nvPr/>
        </p:nvPicPr>
        <p:blipFill>
          <a:blip r:embed="rId1"/>
          <a:srcRect l="6159" t="4676" r="19184" b="37203"/>
          <a:stretch>
            <a:fillRect/>
          </a:stretch>
        </p:blipFill>
        <p:spPr>
          <a:xfrm>
            <a:off x="5489575" y="748665"/>
            <a:ext cx="3286760" cy="1602105"/>
          </a:xfrm>
          <a:prstGeom prst="rect">
            <a:avLst/>
          </a:prstGeom>
        </p:spPr>
      </p:pic>
      <p:sp>
        <p:nvSpPr>
          <p:cNvPr id="2" name="文本框 1"/>
          <p:cNvSpPr txBox="1"/>
          <p:nvPr/>
        </p:nvSpPr>
        <p:spPr>
          <a:xfrm>
            <a:off x="435610" y="2887345"/>
            <a:ext cx="8869680" cy="2061210"/>
          </a:xfrm>
          <a:prstGeom prst="rect">
            <a:avLst/>
          </a:prstGeom>
          <a:noFill/>
        </p:spPr>
        <p:txBody>
          <a:bodyPr wrap="square" rtlCol="0">
            <a:spAutoFit/>
          </a:bodyPr>
          <a:p>
            <a:pPr marL="457200" indent="-457200">
              <a:buFont typeface="Wingdings" panose="05000000000000000000" charset="0"/>
              <a:buChar char="Ø"/>
            </a:pPr>
            <a:r>
              <a:rPr lang="en-US" altLang="zh-CN" sz="2800" b="1">
                <a:latin typeface="华文中宋" panose="02010600040101010101" charset="-122"/>
                <a:ea typeface="华文中宋" panose="02010600040101010101" charset="-122"/>
                <a:sym typeface="+mn-ea"/>
              </a:rPr>
              <a:t>Side channel Sensing by Microphone,</a:t>
            </a:r>
            <a:endParaRPr lang="en-US" altLang="zh-CN" sz="2800" b="1">
              <a:latin typeface="华文中宋" panose="02010600040101010101" charset="-122"/>
              <a:ea typeface="华文中宋" panose="02010600040101010101" charset="-122"/>
            </a:endParaRPr>
          </a:p>
          <a:p>
            <a:pPr marL="914400" lvl="1" indent="-457200">
              <a:buFont typeface="Wingdings" panose="05000000000000000000" charset="0"/>
              <a:buChar char="Ø"/>
            </a:pPr>
            <a:r>
              <a:rPr lang="en-US" altLang="zh-CN" sz="2400">
                <a:latin typeface="华文中宋" panose="02010600040101010101" charset="-122"/>
                <a:ea typeface="华文中宋" panose="02010600040101010101" charset="-122"/>
                <a:sym typeface="+mn-ea"/>
              </a:rPr>
              <a:t>microphone=LC tank circuit,</a:t>
            </a:r>
            <a:endParaRPr lang="en-US" altLang="zh-CN" sz="2400" b="1">
              <a:latin typeface="华文中宋" panose="02010600040101010101" charset="-122"/>
              <a:ea typeface="华文中宋" panose="02010600040101010101" charset="-122"/>
              <a:sym typeface="+mn-ea"/>
            </a:endParaRPr>
          </a:p>
          <a:p>
            <a:pPr marL="914400" lvl="1" indent="-457200">
              <a:buFont typeface="Wingdings" panose="05000000000000000000" charset="0"/>
              <a:buChar char="Ø"/>
            </a:pPr>
            <a:endParaRPr lang="en-US" altLang="zh-CN" sz="2400" b="1">
              <a:latin typeface="华文中宋" panose="02010600040101010101" charset="-122"/>
              <a:ea typeface="华文中宋" panose="02010600040101010101" charset="-122"/>
              <a:sym typeface="+mn-ea"/>
            </a:endParaRPr>
          </a:p>
          <a:p>
            <a:pPr marL="457200" lvl="0" indent="-457200">
              <a:buFont typeface="Wingdings" panose="05000000000000000000" charset="0"/>
              <a:buChar char="Ø"/>
            </a:pPr>
            <a:r>
              <a:rPr lang="en-US" altLang="zh-CN" sz="2800" b="1">
                <a:latin typeface="华文中宋" panose="02010600040101010101" charset="-122"/>
                <a:ea typeface="华文中宋" panose="02010600040101010101" charset="-122"/>
                <a:sym typeface="+mn-ea"/>
              </a:rPr>
              <a:t>Second harmonics,</a:t>
            </a:r>
            <a:endParaRPr lang="en-US" altLang="zh-CN" sz="2400" b="1">
              <a:latin typeface="华文中宋" panose="02010600040101010101" charset="-122"/>
              <a:ea typeface="华文中宋" panose="02010600040101010101" charset="-122"/>
              <a:sym typeface="+mn-ea"/>
            </a:endParaRPr>
          </a:p>
          <a:p>
            <a:pPr marL="914400" lvl="1" indent="-457200">
              <a:buFont typeface="Wingdings" panose="05000000000000000000" charset="0"/>
              <a:buChar char="Ø"/>
            </a:pPr>
            <a:r>
              <a:rPr lang="en-US" altLang="zh-CN" sz="2400">
                <a:latin typeface="华文中宋" panose="02010600040101010101" charset="-122"/>
                <a:ea typeface="华文中宋" panose="02010600040101010101" charset="-122"/>
                <a:sym typeface="+mn-ea"/>
              </a:rPr>
              <a:t>captured by customized sensor and microphone,</a:t>
            </a:r>
            <a:endParaRPr lang="zh-CN" altLang="en-US" sz="2800"/>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6"/>
                                        </p:tgtEl>
                                        <p:attrNameLst>
                                          <p:attrName>style.visibility</p:attrName>
                                        </p:attrNameLst>
                                      </p:cBhvr>
                                      <p:to>
                                        <p:strVal val="visible"/>
                                      </p:to>
                                    </p:set>
                                    <p:anim calcmode="lin" valueType="num">
                                      <p:cBhvr>
                                        <p:cTn id="7" dur="500" fill="hold"/>
                                        <p:tgtEl>
                                          <p:spTgt spid="16"/>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6"/>
                                        </p:tgtEl>
                                        <p:attrNameLst>
                                          <p:attrName>ppt_y</p:attrName>
                                        </p:attrNameLst>
                                      </p:cBhvr>
                                      <p:tavLst>
                                        <p:tav tm="0">
                                          <p:val>
                                            <p:strVal val="#ppt_y"/>
                                          </p:val>
                                        </p:tav>
                                        <p:tav tm="100000">
                                          <p:val>
                                            <p:strVal val="#ppt_y"/>
                                          </p:val>
                                        </p:tav>
                                      </p:tavLst>
                                    </p:anim>
                                    <p:anim calcmode="lin" valueType="num">
                                      <p:cBhvr>
                                        <p:cTn id="9" dur="500" fill="hold"/>
                                        <p:tgtEl>
                                          <p:spTgt spid="16"/>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6"/>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6"/>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grpId="0" nodeType="clickEffect">
                                  <p:stCondLst>
                                    <p:cond delay="0"/>
                                  </p:stCondLst>
                                  <p:childTnLst>
                                    <p:set>
                                      <p:cBhvr>
                                        <p:cTn id="15" dur="1" fill="hold">
                                          <p:stCondLst>
                                            <p:cond delay="0"/>
                                          </p:stCondLst>
                                        </p:cTn>
                                        <p:tgtEl>
                                          <p:spTgt spid="4"/>
                                        </p:tgtEl>
                                        <p:attrNameLst>
                                          <p:attrName>style.visibility</p:attrName>
                                        </p:attrNameLst>
                                      </p:cBhvr>
                                      <p:to>
                                        <p:strVal val="visible"/>
                                      </p:to>
                                    </p:set>
                                    <p:anim calcmode="lin" valueType="num">
                                      <p:cBhvr additive="base">
                                        <p:cTn id="16" dur="500" fill="hold"/>
                                        <p:tgtEl>
                                          <p:spTgt spid="4"/>
                                        </p:tgtEl>
                                        <p:attrNameLst>
                                          <p:attrName>ppt_x</p:attrName>
                                        </p:attrNameLst>
                                      </p:cBhvr>
                                      <p:tavLst>
                                        <p:tav tm="0">
                                          <p:val>
                                            <p:strVal val="#ppt_x"/>
                                          </p:val>
                                        </p:tav>
                                        <p:tav tm="100000">
                                          <p:val>
                                            <p:strVal val="#ppt_x"/>
                                          </p:val>
                                        </p:tav>
                                      </p:tavLst>
                                    </p:anim>
                                    <p:anim calcmode="lin" valueType="num">
                                      <p:cBhvr additive="base">
                                        <p:cTn id="17" dur="500" fill="hold"/>
                                        <p:tgtEl>
                                          <p:spTgt spid="4"/>
                                        </p:tgtEl>
                                        <p:attrNameLst>
                                          <p:attrName>ppt_y</p:attrName>
                                        </p:attrNameLst>
                                      </p:cBhvr>
                                      <p:tavLst>
                                        <p:tav tm="0">
                                          <p:val>
                                            <p:strVal val="1+#ppt_h/2"/>
                                          </p:val>
                                        </p:tav>
                                        <p:tav tm="100000">
                                          <p:val>
                                            <p:strVal val="#ppt_y"/>
                                          </p:val>
                                        </p:tav>
                                      </p:tavLst>
                                    </p:anim>
                                  </p:childTnLst>
                                </p:cTn>
                              </p:par>
                              <p:par>
                                <p:cTn id="18" presetID="2" presetClass="entr" presetSubtype="4" fill="hold" grpId="0" nodeType="withEffect">
                                  <p:stCondLst>
                                    <p:cond delay="0"/>
                                  </p:stCondLst>
                                  <p:childTnLst>
                                    <p:set>
                                      <p:cBhvr>
                                        <p:cTn id="19" dur="1" fill="hold">
                                          <p:stCondLst>
                                            <p:cond delay="0"/>
                                          </p:stCondLst>
                                        </p:cTn>
                                        <p:tgtEl>
                                          <p:spTgt spid="2"/>
                                        </p:tgtEl>
                                        <p:attrNameLst>
                                          <p:attrName>style.visibility</p:attrName>
                                        </p:attrNameLst>
                                      </p:cBhvr>
                                      <p:to>
                                        <p:strVal val="visible"/>
                                      </p:to>
                                    </p:set>
                                    <p:anim calcmode="lin" valueType="num">
                                      <p:cBhvr additive="base">
                                        <p:cTn id="20" dur="500" fill="hold"/>
                                        <p:tgtEl>
                                          <p:spTgt spid="2"/>
                                        </p:tgtEl>
                                        <p:attrNameLst>
                                          <p:attrName>ppt_x</p:attrName>
                                        </p:attrNameLst>
                                      </p:cBhvr>
                                      <p:tavLst>
                                        <p:tav tm="0">
                                          <p:val>
                                            <p:strVal val="#ppt_x"/>
                                          </p:val>
                                        </p:tav>
                                        <p:tav tm="100000">
                                          <p:val>
                                            <p:strVal val="#ppt_x"/>
                                          </p:val>
                                        </p:tav>
                                      </p:tavLst>
                                    </p:anim>
                                    <p:anim calcmode="lin" valueType="num">
                                      <p:cBhvr additive="base">
                                        <p:cTn id="21"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4" grpId="0"/>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1" cstate="screen">
            <a:lum/>
          </a:blip>
          <a:srcRect/>
          <a:stretch>
            <a:fillRect/>
          </a:stretch>
        </a:blipFill>
        <a:effectLst/>
      </p:bgPr>
    </p:bg>
    <p:spTree>
      <p:nvGrpSpPr>
        <p:cNvPr id="1" name=""/>
        <p:cNvGrpSpPr/>
        <p:nvPr/>
      </p:nvGrpSpPr>
      <p:grpSpPr>
        <a:xfrm>
          <a:off x="0" y="0"/>
          <a:ext cx="0" cy="0"/>
          <a:chOff x="0" y="0"/>
          <a:chExt cx="0" cy="0"/>
        </a:xfrm>
      </p:grpSpPr>
      <p:sp>
        <p:nvSpPr>
          <p:cNvPr id="100" name="椭圆 99"/>
          <p:cNvSpPr/>
          <p:nvPr/>
        </p:nvSpPr>
        <p:spPr>
          <a:xfrm>
            <a:off x="3819635" y="1089058"/>
            <a:ext cx="1500028" cy="1500028"/>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文本框 11"/>
          <p:cNvSpPr txBox="1"/>
          <p:nvPr/>
        </p:nvSpPr>
        <p:spPr>
          <a:xfrm>
            <a:off x="2494563" y="2954231"/>
            <a:ext cx="4171762" cy="437515"/>
          </a:xfrm>
          <a:prstGeom prst="rect">
            <a:avLst/>
          </a:prstGeom>
          <a:noFill/>
        </p:spPr>
        <p:txBody>
          <a:bodyPr wrap="square" lIns="68580" tIns="34290" rIns="68580" bIns="34290" rtlCol="0">
            <a:spAutoFit/>
          </a:bodyPr>
          <a:lstStyle/>
          <a:p>
            <a:pPr algn="ctr"/>
            <a:r>
              <a:rPr lang="en-US" altLang="zh-CN" sz="2400" b="1" dirty="0">
                <a:solidFill>
                  <a:schemeClr val="tx1">
                    <a:lumMod val="65000"/>
                    <a:lumOff val="35000"/>
                  </a:schemeClr>
                </a:solidFill>
                <a:cs typeface="+mn-ea"/>
                <a:sym typeface="+mn-lt"/>
              </a:rPr>
              <a:t>MEASUREMENT STUDY</a:t>
            </a:r>
            <a:endParaRPr lang="en-US" altLang="zh-CN" sz="2400" b="1" dirty="0">
              <a:solidFill>
                <a:schemeClr val="tx1">
                  <a:lumMod val="65000"/>
                  <a:lumOff val="35000"/>
                </a:schemeClr>
              </a:solidFill>
              <a:cs typeface="+mn-ea"/>
              <a:sym typeface="+mn-lt"/>
            </a:endParaRPr>
          </a:p>
        </p:txBody>
      </p:sp>
      <p:sp>
        <p:nvSpPr>
          <p:cNvPr id="103" name="文本框 11"/>
          <p:cNvSpPr txBox="1"/>
          <p:nvPr/>
        </p:nvSpPr>
        <p:spPr>
          <a:xfrm>
            <a:off x="3713476" y="1575042"/>
            <a:ext cx="1732894" cy="837565"/>
          </a:xfrm>
          <a:prstGeom prst="rect">
            <a:avLst/>
          </a:prstGeom>
          <a:noFill/>
        </p:spPr>
        <p:txBody>
          <a:bodyPr wrap="square" lIns="68580" tIns="34290" rIns="68580" bIns="34290" rtlCol="0">
            <a:spAutoFit/>
          </a:bodyPr>
          <a:lstStyle/>
          <a:p>
            <a:pPr algn="ctr">
              <a:lnSpc>
                <a:spcPts val="3000"/>
              </a:lnSpc>
            </a:pPr>
            <a:r>
              <a:rPr lang="en-US" altLang="zh-CN" sz="5400" dirty="0">
                <a:solidFill>
                  <a:schemeClr val="bg1"/>
                </a:solidFill>
                <a:cs typeface="+mn-ea"/>
                <a:sym typeface="+mn-lt"/>
              </a:rPr>
              <a:t>03</a:t>
            </a:r>
            <a:endParaRPr lang="zh-CN" altLang="en-US" sz="5400" dirty="0">
              <a:solidFill>
                <a:schemeClr val="bg1"/>
              </a:solidFill>
              <a:cs typeface="+mn-ea"/>
              <a:sym typeface="+mn-lt"/>
            </a:endParaRPr>
          </a:p>
          <a:p>
            <a:pPr algn="ctr">
              <a:lnSpc>
                <a:spcPts val="3000"/>
              </a:lnSpc>
            </a:pPr>
            <a:r>
              <a:rPr lang="en-US" altLang="zh-CN" sz="2400" dirty="0">
                <a:solidFill>
                  <a:schemeClr val="bg1"/>
                </a:solidFill>
                <a:cs typeface="+mn-ea"/>
                <a:sym typeface="+mn-lt"/>
              </a:rPr>
              <a:t>SECTION </a:t>
            </a:r>
            <a:endParaRPr lang="en-US" altLang="zh-CN" sz="2400" dirty="0">
              <a:solidFill>
                <a:schemeClr val="bg1"/>
              </a:solidFill>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100"/>
                                        </p:tgtEl>
                                        <p:attrNameLst>
                                          <p:attrName>style.visibility</p:attrName>
                                        </p:attrNameLst>
                                      </p:cBhvr>
                                      <p:to>
                                        <p:strVal val="visible"/>
                                      </p:to>
                                    </p:set>
                                    <p:animEffect transition="in" filter="wheel(1)">
                                      <p:cBhvr>
                                        <p:cTn id="7" dur="600"/>
                                        <p:tgtEl>
                                          <p:spTgt spid="100"/>
                                        </p:tgtEl>
                                      </p:cBhvr>
                                    </p:animEffect>
                                  </p:childTnLst>
                                </p:cTn>
                              </p:par>
                            </p:childTnLst>
                          </p:cTn>
                        </p:par>
                        <p:par>
                          <p:cTn id="8" fill="hold">
                            <p:stCondLst>
                              <p:cond delay="1000"/>
                            </p:stCondLst>
                            <p:childTnLst>
                              <p:par>
                                <p:cTn id="9" presetID="53" presetClass="entr" presetSubtype="16" fill="hold" grpId="0" nodeType="afterEffect">
                                  <p:stCondLst>
                                    <p:cond delay="0"/>
                                  </p:stCondLst>
                                  <p:childTnLst>
                                    <p:set>
                                      <p:cBhvr>
                                        <p:cTn id="10" dur="1" fill="hold">
                                          <p:stCondLst>
                                            <p:cond delay="0"/>
                                          </p:stCondLst>
                                        </p:cTn>
                                        <p:tgtEl>
                                          <p:spTgt spid="103"/>
                                        </p:tgtEl>
                                        <p:attrNameLst>
                                          <p:attrName>style.visibility</p:attrName>
                                        </p:attrNameLst>
                                      </p:cBhvr>
                                      <p:to>
                                        <p:strVal val="visible"/>
                                      </p:to>
                                    </p:set>
                                    <p:anim calcmode="lin" valueType="num">
                                      <p:cBhvr>
                                        <p:cTn id="11" dur="500" fill="hold"/>
                                        <p:tgtEl>
                                          <p:spTgt spid="103"/>
                                        </p:tgtEl>
                                        <p:attrNameLst>
                                          <p:attrName>ppt_w</p:attrName>
                                        </p:attrNameLst>
                                      </p:cBhvr>
                                      <p:tavLst>
                                        <p:tav tm="0">
                                          <p:val>
                                            <p:fltVal val="0"/>
                                          </p:val>
                                        </p:tav>
                                        <p:tav tm="100000">
                                          <p:val>
                                            <p:strVal val="#ppt_w"/>
                                          </p:val>
                                        </p:tav>
                                      </p:tavLst>
                                    </p:anim>
                                    <p:anim calcmode="lin" valueType="num">
                                      <p:cBhvr>
                                        <p:cTn id="12" dur="500" fill="hold"/>
                                        <p:tgtEl>
                                          <p:spTgt spid="103"/>
                                        </p:tgtEl>
                                        <p:attrNameLst>
                                          <p:attrName>ppt_h</p:attrName>
                                        </p:attrNameLst>
                                      </p:cBhvr>
                                      <p:tavLst>
                                        <p:tav tm="0">
                                          <p:val>
                                            <p:fltVal val="0"/>
                                          </p:val>
                                        </p:tav>
                                        <p:tav tm="100000">
                                          <p:val>
                                            <p:strVal val="#ppt_h"/>
                                          </p:val>
                                        </p:tav>
                                      </p:tavLst>
                                    </p:anim>
                                    <p:animEffect transition="in" filter="fade">
                                      <p:cBhvr>
                                        <p:cTn id="13" dur="500"/>
                                        <p:tgtEl>
                                          <p:spTgt spid="103"/>
                                        </p:tgtEl>
                                      </p:cBhvr>
                                    </p:animEffect>
                                  </p:childTnLst>
                                </p:cTn>
                              </p:par>
                            </p:childTnLst>
                          </p:cTn>
                        </p:par>
                        <p:par>
                          <p:cTn id="14" fill="hold">
                            <p:stCondLst>
                              <p:cond delay="1500"/>
                            </p:stCondLst>
                            <p:childTnLst>
                              <p:par>
                                <p:cTn id="15" presetID="41" presetClass="entr" presetSubtype="0" fill="hold" grpId="0" nodeType="afterEffect">
                                  <p:stCondLst>
                                    <p:cond delay="0"/>
                                  </p:stCondLst>
                                  <p:iterate type="lt">
                                    <p:tmPct val="10000"/>
                                  </p:iterate>
                                  <p:childTnLst>
                                    <p:set>
                                      <p:cBhvr>
                                        <p:cTn id="16" dur="1" fill="hold">
                                          <p:stCondLst>
                                            <p:cond delay="0"/>
                                          </p:stCondLst>
                                        </p:cTn>
                                        <p:tgtEl>
                                          <p:spTgt spid="101"/>
                                        </p:tgtEl>
                                        <p:attrNameLst>
                                          <p:attrName>style.visibility</p:attrName>
                                        </p:attrNameLst>
                                      </p:cBhvr>
                                      <p:to>
                                        <p:strVal val="visible"/>
                                      </p:to>
                                    </p:set>
                                    <p:anim calcmode="lin" valueType="num">
                                      <p:cBhvr>
                                        <p:cTn id="17" dur="500" fill="hold"/>
                                        <p:tgtEl>
                                          <p:spTgt spid="101"/>
                                        </p:tgtEl>
                                        <p:attrNameLst>
                                          <p:attrName>ppt_x</p:attrName>
                                        </p:attrNameLst>
                                      </p:cBhvr>
                                      <p:tavLst>
                                        <p:tav tm="0">
                                          <p:val>
                                            <p:strVal val="#ppt_x"/>
                                          </p:val>
                                        </p:tav>
                                        <p:tav tm="50000">
                                          <p:val>
                                            <p:strVal val="#ppt_x+.1"/>
                                          </p:val>
                                        </p:tav>
                                        <p:tav tm="100000">
                                          <p:val>
                                            <p:strVal val="#ppt_x"/>
                                          </p:val>
                                        </p:tav>
                                      </p:tavLst>
                                    </p:anim>
                                    <p:anim calcmode="lin" valueType="num">
                                      <p:cBhvr>
                                        <p:cTn id="18" dur="500" fill="hold"/>
                                        <p:tgtEl>
                                          <p:spTgt spid="101"/>
                                        </p:tgtEl>
                                        <p:attrNameLst>
                                          <p:attrName>ppt_y</p:attrName>
                                        </p:attrNameLst>
                                      </p:cBhvr>
                                      <p:tavLst>
                                        <p:tav tm="0">
                                          <p:val>
                                            <p:strVal val="#ppt_y"/>
                                          </p:val>
                                        </p:tav>
                                        <p:tav tm="100000">
                                          <p:val>
                                            <p:strVal val="#ppt_y"/>
                                          </p:val>
                                        </p:tav>
                                      </p:tavLst>
                                    </p:anim>
                                    <p:anim calcmode="lin" valueType="num">
                                      <p:cBhvr>
                                        <p:cTn id="19" dur="500" fill="hold"/>
                                        <p:tgtEl>
                                          <p:spTgt spid="101"/>
                                        </p:tgtEl>
                                        <p:attrNameLst>
                                          <p:attrName>ppt_h</p:attrName>
                                        </p:attrNameLst>
                                      </p:cBhvr>
                                      <p:tavLst>
                                        <p:tav tm="0">
                                          <p:val>
                                            <p:strVal val="#ppt_h/10"/>
                                          </p:val>
                                        </p:tav>
                                        <p:tav tm="50000">
                                          <p:val>
                                            <p:strVal val="#ppt_h+.01"/>
                                          </p:val>
                                        </p:tav>
                                        <p:tav tm="100000">
                                          <p:val>
                                            <p:strVal val="#ppt_h"/>
                                          </p:val>
                                        </p:tav>
                                      </p:tavLst>
                                    </p:anim>
                                    <p:anim calcmode="lin" valueType="num">
                                      <p:cBhvr>
                                        <p:cTn id="20" dur="500" fill="hold"/>
                                        <p:tgtEl>
                                          <p:spTgt spid="101"/>
                                        </p:tgtEl>
                                        <p:attrNameLst>
                                          <p:attrName>ppt_w</p:attrName>
                                        </p:attrNameLst>
                                      </p:cBhvr>
                                      <p:tavLst>
                                        <p:tav tm="0">
                                          <p:val>
                                            <p:strVal val="#ppt_w/10"/>
                                          </p:val>
                                        </p:tav>
                                        <p:tav tm="50000">
                                          <p:val>
                                            <p:strVal val="#ppt_w+.01"/>
                                          </p:val>
                                        </p:tav>
                                        <p:tav tm="100000">
                                          <p:val>
                                            <p:strVal val="#ppt_w"/>
                                          </p:val>
                                        </p:tav>
                                      </p:tavLst>
                                    </p:anim>
                                    <p:animEffect transition="in" filter="fade">
                                      <p:cBhvr>
                                        <p:cTn id="21" dur="500" tmFilter="0,0; .5, 1; 1, 1"/>
                                        <p:tgtEl>
                                          <p:spTgt spid="1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 grpId="0" animBg="1"/>
      <p:bldP spid="101" grpId="0"/>
      <p:bldP spid="10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nvSpPr>
        <p:spPr>
          <a:xfrm>
            <a:off x="519430" y="163195"/>
            <a:ext cx="6733540" cy="560705"/>
          </a:xfrm>
          <a:prstGeom prst="rect">
            <a:avLst/>
          </a:prstGeom>
          <a:noFill/>
        </p:spPr>
        <p:txBody>
          <a:bodyPr wrap="square" lIns="68580" tIns="34290" rIns="68580" bIns="34290" rtlCol="0">
            <a:spAutoFit/>
          </a:bodyPr>
          <a:lstStyle/>
          <a:p>
            <a:pPr algn="ctr"/>
            <a:r>
              <a:rPr lang="en-US" altLang="zh-CN" sz="3200" b="1" dirty="0">
                <a:solidFill>
                  <a:schemeClr val="tx1">
                    <a:lumMod val="65000"/>
                    <a:lumOff val="35000"/>
                  </a:schemeClr>
                </a:solidFill>
                <a:latin typeface="华文中宋" panose="02010600040101010101" charset="-122"/>
                <a:ea typeface="华文中宋" panose="02010600040101010101" charset="-122"/>
                <a:cs typeface="+mn-ea"/>
                <a:sym typeface="+mn-lt"/>
              </a:rPr>
              <a:t>3.1  EMF's Spatial Distinctness</a:t>
            </a:r>
            <a:endParaRPr lang="en-US" altLang="zh-CN" sz="3200" b="1" dirty="0">
              <a:solidFill>
                <a:schemeClr val="tx1">
                  <a:lumMod val="65000"/>
                  <a:lumOff val="35000"/>
                </a:schemeClr>
              </a:solidFill>
              <a:latin typeface="华文中宋" panose="02010600040101010101" charset="-122"/>
              <a:ea typeface="华文中宋" panose="02010600040101010101" charset="-122"/>
              <a:cs typeface="+mn-ea"/>
              <a:sym typeface="+mn-lt"/>
            </a:endParaRPr>
          </a:p>
        </p:txBody>
      </p:sp>
      <p:cxnSp>
        <p:nvCxnSpPr>
          <p:cNvPr id="3" name="直接连接符 2"/>
          <p:cNvCxnSpPr/>
          <p:nvPr/>
        </p:nvCxnSpPr>
        <p:spPr>
          <a:xfrm>
            <a:off x="774700" y="657225"/>
            <a:ext cx="5183505" cy="635"/>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316230" y="860425"/>
            <a:ext cx="7077710" cy="1568450"/>
          </a:xfrm>
          <a:prstGeom prst="rect">
            <a:avLst/>
          </a:prstGeom>
          <a:noFill/>
        </p:spPr>
        <p:txBody>
          <a:bodyPr wrap="square" rtlCol="0">
            <a:spAutoFit/>
          </a:bodyPr>
          <a:p>
            <a:pPr marL="342900" indent="-342900">
              <a:buFont typeface="Wingdings" panose="05000000000000000000" charset="0"/>
              <a:buChar char="Ø"/>
            </a:pPr>
            <a:r>
              <a:rPr lang="en-US" altLang="zh-CN" sz="2400">
                <a:latin typeface="华文中宋" panose="02010600040101010101" charset="-122"/>
                <a:ea typeface="华文中宋" panose="02010600040101010101" charset="-122"/>
              </a:rPr>
              <a:t>Whether EMF for location sensing,</a:t>
            </a:r>
            <a:endParaRPr lang="en-US" altLang="zh-CN" sz="2400">
              <a:latin typeface="华文中宋" panose="02010600040101010101" charset="-122"/>
              <a:ea typeface="华文中宋" panose="02010600040101010101" charset="-122"/>
            </a:endParaRPr>
          </a:p>
          <a:p>
            <a:pPr marL="342900" indent="-342900">
              <a:buFont typeface="Wingdings" panose="05000000000000000000" charset="0"/>
              <a:buChar char="Ø"/>
            </a:pPr>
            <a:endParaRPr lang="en-US" altLang="zh-CN" sz="2400">
              <a:latin typeface="华文中宋" panose="02010600040101010101" charset="-122"/>
              <a:ea typeface="华文中宋" panose="02010600040101010101" charset="-122"/>
            </a:endParaRPr>
          </a:p>
          <a:p>
            <a:pPr marL="342900" indent="-342900">
              <a:buFont typeface="Wingdings" panose="05000000000000000000" charset="0"/>
              <a:buChar char="Ø"/>
            </a:pPr>
            <a:r>
              <a:rPr lang="en-US" altLang="zh-CN" sz="2400" b="1">
                <a:latin typeface="华文中宋" panose="02010600040101010101" charset="-122"/>
                <a:ea typeface="华文中宋" panose="02010600040101010101" charset="-122"/>
              </a:rPr>
              <a:t>Basic Time/Frequency Characteristics,</a:t>
            </a:r>
            <a:endParaRPr lang="en-US" altLang="zh-CN" sz="2400">
              <a:latin typeface="华文中宋" panose="02010600040101010101" charset="-122"/>
              <a:ea typeface="华文中宋" panose="02010600040101010101" charset="-122"/>
            </a:endParaRPr>
          </a:p>
          <a:p>
            <a:pPr marL="342900" indent="-342900">
              <a:buFont typeface="Wingdings" panose="05000000000000000000" charset="0"/>
              <a:buChar char="Ø"/>
            </a:pPr>
            <a:endParaRPr lang="en-US" altLang="zh-CN" sz="2400">
              <a:latin typeface="华文中宋" panose="02010600040101010101" charset="-122"/>
              <a:ea typeface="华文中宋" panose="02010600040101010101" charset="-122"/>
            </a:endParaRPr>
          </a:p>
        </p:txBody>
      </p:sp>
      <p:pic>
        <p:nvPicPr>
          <p:cNvPr id="5" name="图片 4"/>
          <p:cNvPicPr>
            <a:picLocks noChangeAspect="1"/>
          </p:cNvPicPr>
          <p:nvPr/>
        </p:nvPicPr>
        <p:blipFill>
          <a:blip r:embed="rId1"/>
          <a:srcRect l="7193" r="12910" b="17187"/>
          <a:stretch>
            <a:fillRect/>
          </a:stretch>
        </p:blipFill>
        <p:spPr>
          <a:xfrm>
            <a:off x="5680075" y="2178685"/>
            <a:ext cx="3265805" cy="2579370"/>
          </a:xfrm>
          <a:prstGeom prst="rect">
            <a:avLst/>
          </a:prstGeom>
        </p:spPr>
      </p:pic>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6"/>
                                        </p:tgtEl>
                                        <p:attrNameLst>
                                          <p:attrName>style.visibility</p:attrName>
                                        </p:attrNameLst>
                                      </p:cBhvr>
                                      <p:to>
                                        <p:strVal val="visible"/>
                                      </p:to>
                                    </p:set>
                                    <p:anim calcmode="lin" valueType="num">
                                      <p:cBhvr>
                                        <p:cTn id="7" dur="500" fill="hold"/>
                                        <p:tgtEl>
                                          <p:spTgt spid="16"/>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6"/>
                                        </p:tgtEl>
                                        <p:attrNameLst>
                                          <p:attrName>ppt_y</p:attrName>
                                        </p:attrNameLst>
                                      </p:cBhvr>
                                      <p:tavLst>
                                        <p:tav tm="0">
                                          <p:val>
                                            <p:strVal val="#ppt_y"/>
                                          </p:val>
                                        </p:tav>
                                        <p:tav tm="100000">
                                          <p:val>
                                            <p:strVal val="#ppt_y"/>
                                          </p:val>
                                        </p:tav>
                                      </p:tavLst>
                                    </p:anim>
                                    <p:anim calcmode="lin" valueType="num">
                                      <p:cBhvr>
                                        <p:cTn id="9" dur="500" fill="hold"/>
                                        <p:tgtEl>
                                          <p:spTgt spid="16"/>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6"/>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6"/>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grpId="0" nodeType="clickEffect">
                                  <p:stCondLst>
                                    <p:cond delay="0"/>
                                  </p:stCondLst>
                                  <p:childTnLst>
                                    <p:set>
                                      <p:cBhvr>
                                        <p:cTn id="15" dur="1" fill="hold">
                                          <p:stCondLst>
                                            <p:cond delay="0"/>
                                          </p:stCondLst>
                                        </p:cTn>
                                        <p:tgtEl>
                                          <p:spTgt spid="4"/>
                                        </p:tgtEl>
                                        <p:attrNameLst>
                                          <p:attrName>style.visibility</p:attrName>
                                        </p:attrNameLst>
                                      </p:cBhvr>
                                      <p:to>
                                        <p:strVal val="visible"/>
                                      </p:to>
                                    </p:set>
                                    <p:anim calcmode="lin" valueType="num">
                                      <p:cBhvr additive="base">
                                        <p:cTn id="16" dur="500" fill="hold"/>
                                        <p:tgtEl>
                                          <p:spTgt spid="4"/>
                                        </p:tgtEl>
                                        <p:attrNameLst>
                                          <p:attrName>ppt_x</p:attrName>
                                        </p:attrNameLst>
                                      </p:cBhvr>
                                      <p:tavLst>
                                        <p:tav tm="0">
                                          <p:val>
                                            <p:strVal val="#ppt_x"/>
                                          </p:val>
                                        </p:tav>
                                        <p:tav tm="100000">
                                          <p:val>
                                            <p:strVal val="#ppt_x"/>
                                          </p:val>
                                        </p:tav>
                                      </p:tavLst>
                                    </p:anim>
                                    <p:anim calcmode="lin" valueType="num">
                                      <p:cBhvr additive="base">
                                        <p:cTn id="17"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nvSpPr>
        <p:spPr>
          <a:xfrm>
            <a:off x="177800" y="208915"/>
            <a:ext cx="7430135" cy="560705"/>
          </a:xfrm>
          <a:prstGeom prst="rect">
            <a:avLst/>
          </a:prstGeom>
          <a:noFill/>
        </p:spPr>
        <p:txBody>
          <a:bodyPr wrap="square" lIns="68580" tIns="34290" rIns="68580" bIns="34290" rtlCol="0">
            <a:spAutoFit/>
          </a:bodyPr>
          <a:lstStyle/>
          <a:p>
            <a:pPr algn="ctr"/>
            <a:r>
              <a:rPr lang="en-US" altLang="zh-CN" sz="3200" b="1" dirty="0">
                <a:solidFill>
                  <a:schemeClr val="tx1">
                    <a:lumMod val="65000"/>
                    <a:lumOff val="35000"/>
                  </a:schemeClr>
                </a:solidFill>
                <a:latin typeface="华文中宋" panose="02010600040101010101" charset="-122"/>
                <a:ea typeface="华文中宋" panose="02010600040101010101" charset="-122"/>
                <a:cs typeface="+mn-ea"/>
                <a:sym typeface="+mn-lt"/>
              </a:rPr>
              <a:t>3.1 EMF's Spatial Distinctness</a:t>
            </a:r>
            <a:endParaRPr lang="en-US" altLang="zh-CN" sz="3200" b="1" dirty="0">
              <a:solidFill>
                <a:schemeClr val="tx1">
                  <a:lumMod val="65000"/>
                  <a:lumOff val="35000"/>
                </a:schemeClr>
              </a:solidFill>
              <a:latin typeface="华文中宋" panose="02010600040101010101" charset="-122"/>
              <a:ea typeface="华文中宋" panose="02010600040101010101" charset="-122"/>
              <a:cs typeface="+mn-ea"/>
              <a:sym typeface="+mn-lt"/>
            </a:endParaRPr>
          </a:p>
        </p:txBody>
      </p:sp>
      <p:cxnSp>
        <p:nvCxnSpPr>
          <p:cNvPr id="3" name="直接连接符 2"/>
          <p:cNvCxnSpPr/>
          <p:nvPr/>
        </p:nvCxnSpPr>
        <p:spPr>
          <a:xfrm>
            <a:off x="774700" y="657225"/>
            <a:ext cx="5183505" cy="635"/>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846455" y="2508250"/>
            <a:ext cx="7307580" cy="1076325"/>
          </a:xfrm>
          <a:prstGeom prst="rect">
            <a:avLst/>
          </a:prstGeom>
          <a:noFill/>
        </p:spPr>
        <p:txBody>
          <a:bodyPr wrap="square" rtlCol="0">
            <a:spAutoFit/>
          </a:bodyPr>
          <a:p>
            <a:pPr marL="285750" indent="-285750">
              <a:buFont typeface="Wingdings" panose="05000000000000000000" charset="0"/>
              <a:buChar char="Ø"/>
            </a:pPr>
            <a:r>
              <a:rPr lang="en-US" altLang="zh-CN" sz="2400" b="1">
                <a:latin typeface="华文中宋" panose="02010600040101010101" charset="-122"/>
                <a:ea typeface="华文中宋" panose="02010600040101010101" charset="-122"/>
                <a:sym typeface="+mn-ea"/>
              </a:rPr>
              <a:t>Basic Time/Frequency Characteristics,</a:t>
            </a:r>
            <a:endParaRPr lang="en-US" altLang="zh-CN" sz="2400" b="1">
              <a:latin typeface="华文中宋" panose="02010600040101010101" charset="-122"/>
              <a:ea typeface="华文中宋" panose="02010600040101010101" charset="-122"/>
              <a:sym typeface="+mn-ea"/>
            </a:endParaRPr>
          </a:p>
          <a:p>
            <a:pPr marL="742950" lvl="1" indent="-285750">
              <a:buFont typeface="Wingdings" panose="05000000000000000000" charset="0"/>
              <a:buChar char="Ø"/>
            </a:pPr>
            <a:r>
              <a:rPr lang="en-US" altLang="zh-CN" sz="2000">
                <a:latin typeface="华文中宋" panose="02010600040101010101" charset="-122"/>
                <a:ea typeface="华文中宋" panose="02010600040101010101" charset="-122"/>
              </a:rPr>
              <a:t>Power spectral density,</a:t>
            </a:r>
            <a:endParaRPr lang="en-US" altLang="zh-CN" sz="2000">
              <a:latin typeface="华文中宋" panose="02010600040101010101" charset="-122"/>
              <a:ea typeface="华文中宋" panose="02010600040101010101" charset="-122"/>
            </a:endParaRPr>
          </a:p>
          <a:p>
            <a:pPr marL="742950" lvl="1" indent="-285750">
              <a:buFont typeface="Wingdings" panose="05000000000000000000" charset="0"/>
              <a:buChar char="Ø"/>
            </a:pPr>
            <a:r>
              <a:rPr lang="en-US" altLang="zh-CN" sz="2000">
                <a:latin typeface="华文中宋" panose="02010600040101010101" charset="-122"/>
                <a:ea typeface="华文中宋" panose="02010600040101010101" charset="-122"/>
              </a:rPr>
              <a:t>100 ms signal snippets,</a:t>
            </a:r>
            <a:endParaRPr lang="en-US" altLang="zh-CN" sz="2000">
              <a:latin typeface="华文中宋" panose="02010600040101010101" charset="-122"/>
              <a:ea typeface="华文中宋" panose="02010600040101010101" charset="-122"/>
            </a:endParaRPr>
          </a:p>
        </p:txBody>
      </p:sp>
      <p:pic>
        <p:nvPicPr>
          <p:cNvPr id="2" name="图片 1"/>
          <p:cNvPicPr>
            <a:picLocks noChangeAspect="1"/>
          </p:cNvPicPr>
          <p:nvPr/>
        </p:nvPicPr>
        <p:blipFill>
          <a:blip r:embed="rId1"/>
          <a:srcRect l="3837" t="3963" r="835" b="34891"/>
          <a:stretch>
            <a:fillRect/>
          </a:stretch>
        </p:blipFill>
        <p:spPr>
          <a:xfrm>
            <a:off x="1013460" y="718185"/>
            <a:ext cx="4495800" cy="1694815"/>
          </a:xfrm>
          <a:prstGeom prst="rect">
            <a:avLst/>
          </a:prstGeom>
        </p:spPr>
      </p:pic>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6"/>
                                        </p:tgtEl>
                                        <p:attrNameLst>
                                          <p:attrName>style.visibility</p:attrName>
                                        </p:attrNameLst>
                                      </p:cBhvr>
                                      <p:to>
                                        <p:strVal val="visible"/>
                                      </p:to>
                                    </p:set>
                                    <p:anim calcmode="lin" valueType="num">
                                      <p:cBhvr>
                                        <p:cTn id="7" dur="500" fill="hold"/>
                                        <p:tgtEl>
                                          <p:spTgt spid="16"/>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6"/>
                                        </p:tgtEl>
                                        <p:attrNameLst>
                                          <p:attrName>ppt_y</p:attrName>
                                        </p:attrNameLst>
                                      </p:cBhvr>
                                      <p:tavLst>
                                        <p:tav tm="0">
                                          <p:val>
                                            <p:strVal val="#ppt_y"/>
                                          </p:val>
                                        </p:tav>
                                        <p:tav tm="100000">
                                          <p:val>
                                            <p:strVal val="#ppt_y"/>
                                          </p:val>
                                        </p:tav>
                                      </p:tavLst>
                                    </p:anim>
                                    <p:anim calcmode="lin" valueType="num">
                                      <p:cBhvr>
                                        <p:cTn id="9" dur="500" fill="hold"/>
                                        <p:tgtEl>
                                          <p:spTgt spid="16"/>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6"/>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6"/>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nodeType="clickEffect">
                                  <p:stCondLst>
                                    <p:cond delay="0"/>
                                  </p:stCondLst>
                                  <p:childTnLst>
                                    <p:set>
                                      <p:cBhvr>
                                        <p:cTn id="15" dur="1" fill="hold">
                                          <p:stCondLst>
                                            <p:cond delay="0"/>
                                          </p:stCondLst>
                                        </p:cTn>
                                        <p:tgtEl>
                                          <p:spTgt spid="2"/>
                                        </p:tgtEl>
                                        <p:attrNameLst>
                                          <p:attrName>style.visibility</p:attrName>
                                        </p:attrNameLst>
                                      </p:cBhvr>
                                      <p:to>
                                        <p:strVal val="visible"/>
                                      </p:to>
                                    </p:set>
                                    <p:anim calcmode="lin" valueType="num">
                                      <p:cBhvr additive="base">
                                        <p:cTn id="16" dur="500" fill="hold"/>
                                        <p:tgtEl>
                                          <p:spTgt spid="2"/>
                                        </p:tgtEl>
                                        <p:attrNameLst>
                                          <p:attrName>ppt_x</p:attrName>
                                        </p:attrNameLst>
                                      </p:cBhvr>
                                      <p:tavLst>
                                        <p:tav tm="0">
                                          <p:val>
                                            <p:strVal val="#ppt_x"/>
                                          </p:val>
                                        </p:tav>
                                        <p:tav tm="100000">
                                          <p:val>
                                            <p:strVal val="#ppt_x"/>
                                          </p:val>
                                        </p:tav>
                                      </p:tavLst>
                                    </p:anim>
                                    <p:anim calcmode="lin" valueType="num">
                                      <p:cBhvr additive="base">
                                        <p:cTn id="17" dur="500" fill="hold"/>
                                        <p:tgtEl>
                                          <p:spTgt spid="2"/>
                                        </p:tgtEl>
                                        <p:attrNameLst>
                                          <p:attrName>ppt_y</p:attrName>
                                        </p:attrNameLst>
                                      </p:cBhvr>
                                      <p:tavLst>
                                        <p:tav tm="0">
                                          <p:val>
                                            <p:strVal val="1+#ppt_h/2"/>
                                          </p:val>
                                        </p:tav>
                                        <p:tav tm="100000">
                                          <p:val>
                                            <p:strVal val="#ppt_y"/>
                                          </p:val>
                                        </p:tav>
                                      </p:tavLst>
                                    </p:anim>
                                  </p:childTnLst>
                                </p:cTn>
                              </p:par>
                              <p:par>
                                <p:cTn id="18" presetID="2" presetClass="entr" presetSubtype="4" fill="hold" grpId="0" nodeType="withEffect">
                                  <p:stCondLst>
                                    <p:cond delay="0"/>
                                  </p:stCondLst>
                                  <p:childTnLst>
                                    <p:set>
                                      <p:cBhvr>
                                        <p:cTn id="19" dur="1" fill="hold">
                                          <p:stCondLst>
                                            <p:cond delay="0"/>
                                          </p:stCondLst>
                                        </p:cTn>
                                        <p:tgtEl>
                                          <p:spTgt spid="4"/>
                                        </p:tgtEl>
                                        <p:attrNameLst>
                                          <p:attrName>style.visibility</p:attrName>
                                        </p:attrNameLst>
                                      </p:cBhvr>
                                      <p:to>
                                        <p:strVal val="visible"/>
                                      </p:to>
                                    </p:set>
                                    <p:anim calcmode="lin" valueType="num">
                                      <p:cBhvr additive="base">
                                        <p:cTn id="20" dur="500" fill="hold"/>
                                        <p:tgtEl>
                                          <p:spTgt spid="4"/>
                                        </p:tgtEl>
                                        <p:attrNameLst>
                                          <p:attrName>ppt_x</p:attrName>
                                        </p:attrNameLst>
                                      </p:cBhvr>
                                      <p:tavLst>
                                        <p:tav tm="0">
                                          <p:val>
                                            <p:strVal val="#ppt_x"/>
                                          </p:val>
                                        </p:tav>
                                        <p:tav tm="100000">
                                          <p:val>
                                            <p:strVal val="#ppt_x"/>
                                          </p:val>
                                        </p:tav>
                                      </p:tavLst>
                                    </p:anim>
                                    <p:anim calcmode="lin" valueType="num">
                                      <p:cBhvr additive="base">
                                        <p:cTn id="21"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nvSpPr>
        <p:spPr>
          <a:xfrm>
            <a:off x="633730" y="203200"/>
            <a:ext cx="6281420" cy="560705"/>
          </a:xfrm>
          <a:prstGeom prst="rect">
            <a:avLst/>
          </a:prstGeom>
          <a:noFill/>
        </p:spPr>
        <p:txBody>
          <a:bodyPr wrap="square" lIns="68580" tIns="34290" rIns="68580" bIns="34290" rtlCol="0">
            <a:spAutoFit/>
          </a:bodyPr>
          <a:lstStyle/>
          <a:p>
            <a:pPr algn="ctr"/>
            <a:r>
              <a:rPr lang="en-US" altLang="zh-CN" sz="3200" b="1" dirty="0">
                <a:solidFill>
                  <a:schemeClr val="tx1">
                    <a:lumMod val="65000"/>
                    <a:lumOff val="35000"/>
                  </a:schemeClr>
                </a:solidFill>
                <a:latin typeface="华文中宋" panose="02010600040101010101" charset="-122"/>
                <a:ea typeface="华文中宋" panose="02010600040101010101" charset="-122"/>
                <a:cs typeface="+mn-ea"/>
                <a:sym typeface="+mn-lt"/>
              </a:rPr>
              <a:t>3.1 EMF's Spatial Distinctness</a:t>
            </a:r>
            <a:endParaRPr lang="en-US" altLang="zh-CN" sz="3200" b="1" dirty="0">
              <a:solidFill>
                <a:schemeClr val="tx1">
                  <a:lumMod val="65000"/>
                  <a:lumOff val="35000"/>
                </a:schemeClr>
              </a:solidFill>
              <a:latin typeface="华文中宋" panose="02010600040101010101" charset="-122"/>
              <a:ea typeface="华文中宋" panose="02010600040101010101" charset="-122"/>
              <a:cs typeface="+mn-ea"/>
              <a:sym typeface="+mn-lt"/>
            </a:endParaRPr>
          </a:p>
        </p:txBody>
      </p:sp>
      <p:cxnSp>
        <p:nvCxnSpPr>
          <p:cNvPr id="3" name="直接连接符 2"/>
          <p:cNvCxnSpPr/>
          <p:nvPr/>
        </p:nvCxnSpPr>
        <p:spPr>
          <a:xfrm>
            <a:off x="774700" y="657225"/>
            <a:ext cx="5183505" cy="635"/>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633730" y="3068320"/>
            <a:ext cx="8253095" cy="1014730"/>
          </a:xfrm>
          <a:prstGeom prst="rect">
            <a:avLst/>
          </a:prstGeom>
          <a:noFill/>
        </p:spPr>
        <p:txBody>
          <a:bodyPr wrap="square" rtlCol="0">
            <a:spAutoFit/>
          </a:bodyPr>
          <a:p>
            <a:pPr marL="457200" indent="-457200">
              <a:buFont typeface="Wingdings" panose="05000000000000000000" charset="0"/>
              <a:buChar char="Ø"/>
            </a:pPr>
            <a:r>
              <a:rPr lang="en-US" altLang="zh-CN" sz="2000">
                <a:latin typeface="华文中宋" panose="02010600040101010101" charset="-122"/>
                <a:ea typeface="华文中宋" panose="02010600040101010101" charset="-122"/>
              </a:rPr>
              <a:t>Eletromagnetic Field's invariability with user height,</a:t>
            </a:r>
            <a:endParaRPr lang="en-US" altLang="zh-CN" sz="2000">
              <a:latin typeface="华文中宋" panose="02010600040101010101" charset="-122"/>
              <a:ea typeface="华文中宋" panose="02010600040101010101" charset="-122"/>
            </a:endParaRPr>
          </a:p>
          <a:p>
            <a:pPr marL="457200" indent="-457200">
              <a:buFont typeface="Wingdings" panose="05000000000000000000" charset="0"/>
              <a:buChar char="Ø"/>
            </a:pPr>
            <a:r>
              <a:rPr lang="en-US" altLang="zh-CN" sz="2000">
                <a:latin typeface="华文中宋" panose="02010600040101010101" charset="-122"/>
                <a:ea typeface="华文中宋" panose="02010600040101010101" charset="-122"/>
              </a:rPr>
              <a:t>Geomagnetic Field's varibility with user height,</a:t>
            </a:r>
            <a:endParaRPr lang="en-US" altLang="zh-CN" sz="2000">
              <a:latin typeface="华文中宋" panose="02010600040101010101" charset="-122"/>
              <a:ea typeface="华文中宋" panose="02010600040101010101" charset="-122"/>
            </a:endParaRPr>
          </a:p>
          <a:p>
            <a:pPr marL="457200" indent="-457200">
              <a:buFont typeface="+mj-lt"/>
              <a:buAutoNum type="alphaLcParenR"/>
            </a:pPr>
            <a:endParaRPr lang="en-US" altLang="zh-CN" sz="2000">
              <a:latin typeface="华文中宋" panose="02010600040101010101" charset="-122"/>
              <a:ea typeface="华文中宋" panose="02010600040101010101" charset="-122"/>
            </a:endParaRPr>
          </a:p>
        </p:txBody>
      </p:sp>
      <p:pic>
        <p:nvPicPr>
          <p:cNvPr id="2" name="图片 1"/>
          <p:cNvPicPr>
            <a:picLocks noChangeAspect="1"/>
          </p:cNvPicPr>
          <p:nvPr/>
        </p:nvPicPr>
        <p:blipFill>
          <a:blip r:embed="rId1"/>
          <a:srcRect b="32794"/>
          <a:stretch>
            <a:fillRect/>
          </a:stretch>
        </p:blipFill>
        <p:spPr>
          <a:xfrm>
            <a:off x="1102995" y="974090"/>
            <a:ext cx="5130165" cy="1872615"/>
          </a:xfrm>
          <a:prstGeom prst="rect">
            <a:avLst/>
          </a:prstGeom>
        </p:spPr>
      </p:pic>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6"/>
                                        </p:tgtEl>
                                        <p:attrNameLst>
                                          <p:attrName>style.visibility</p:attrName>
                                        </p:attrNameLst>
                                      </p:cBhvr>
                                      <p:to>
                                        <p:strVal val="visible"/>
                                      </p:to>
                                    </p:set>
                                    <p:anim calcmode="lin" valueType="num">
                                      <p:cBhvr>
                                        <p:cTn id="7" dur="500" fill="hold"/>
                                        <p:tgtEl>
                                          <p:spTgt spid="16"/>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6"/>
                                        </p:tgtEl>
                                        <p:attrNameLst>
                                          <p:attrName>ppt_y</p:attrName>
                                        </p:attrNameLst>
                                      </p:cBhvr>
                                      <p:tavLst>
                                        <p:tav tm="0">
                                          <p:val>
                                            <p:strVal val="#ppt_y"/>
                                          </p:val>
                                        </p:tav>
                                        <p:tav tm="100000">
                                          <p:val>
                                            <p:strVal val="#ppt_y"/>
                                          </p:val>
                                        </p:tav>
                                      </p:tavLst>
                                    </p:anim>
                                    <p:anim calcmode="lin" valueType="num">
                                      <p:cBhvr>
                                        <p:cTn id="9" dur="500" fill="hold"/>
                                        <p:tgtEl>
                                          <p:spTgt spid="16"/>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6"/>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6"/>
                                        </p:tgtEl>
                                      </p:cBhvr>
                                    </p:animEffect>
                                  </p:childTnLst>
                                </p:cTn>
                              </p:par>
                            </p:childTnLst>
                          </p:cTn>
                        </p:par>
                        <p:par>
                          <p:cTn id="12" fill="hold">
                            <p:stCondLst>
                              <p:cond delay="1950"/>
                            </p:stCondLst>
                            <p:childTnLst>
                              <p:par>
                                <p:cTn id="13" presetID="22" presetClass="entr" presetSubtype="8"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left)">
                                      <p:cBhvr>
                                        <p:cTn id="15" dur="3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2"/>
                                        </p:tgtEl>
                                        <p:attrNameLst>
                                          <p:attrName>style.visibility</p:attrName>
                                        </p:attrNameLst>
                                      </p:cBhvr>
                                      <p:to>
                                        <p:strVal val="visible"/>
                                      </p:to>
                                    </p:set>
                                    <p:anim calcmode="lin" valueType="num">
                                      <p:cBhvr additive="base">
                                        <p:cTn id="20" dur="500" fill="hold"/>
                                        <p:tgtEl>
                                          <p:spTgt spid="2"/>
                                        </p:tgtEl>
                                        <p:attrNameLst>
                                          <p:attrName>ppt_x</p:attrName>
                                        </p:attrNameLst>
                                      </p:cBhvr>
                                      <p:tavLst>
                                        <p:tav tm="0">
                                          <p:val>
                                            <p:strVal val="#ppt_x"/>
                                          </p:val>
                                        </p:tav>
                                        <p:tav tm="100000">
                                          <p:val>
                                            <p:strVal val="#ppt_x"/>
                                          </p:val>
                                        </p:tav>
                                      </p:tavLst>
                                    </p:anim>
                                    <p:anim calcmode="lin" valueType="num">
                                      <p:cBhvr additive="base">
                                        <p:cTn id="21" dur="500" fill="hold"/>
                                        <p:tgtEl>
                                          <p:spTgt spid="2"/>
                                        </p:tgtEl>
                                        <p:attrNameLst>
                                          <p:attrName>ppt_y</p:attrName>
                                        </p:attrNameLst>
                                      </p:cBhvr>
                                      <p:tavLst>
                                        <p:tav tm="0">
                                          <p:val>
                                            <p:strVal val="1+#ppt_h/2"/>
                                          </p:val>
                                        </p:tav>
                                        <p:tav tm="100000">
                                          <p:val>
                                            <p:strVal val="#ppt_y"/>
                                          </p:val>
                                        </p:tav>
                                      </p:tavLst>
                                    </p:anim>
                                  </p:childTnLst>
                                </p:cTn>
                              </p:par>
                              <p:par>
                                <p:cTn id="22" presetID="2" presetClass="entr" presetSubtype="4" fill="hold" grpId="0" nodeType="withEffect">
                                  <p:stCondLst>
                                    <p:cond delay="0"/>
                                  </p:stCondLst>
                                  <p:childTnLst>
                                    <p:set>
                                      <p:cBhvr>
                                        <p:cTn id="23" dur="1" fill="hold">
                                          <p:stCondLst>
                                            <p:cond delay="0"/>
                                          </p:stCondLst>
                                        </p:cTn>
                                        <p:tgtEl>
                                          <p:spTgt spid="4"/>
                                        </p:tgtEl>
                                        <p:attrNameLst>
                                          <p:attrName>style.visibility</p:attrName>
                                        </p:attrNameLst>
                                      </p:cBhvr>
                                      <p:to>
                                        <p:strVal val="visible"/>
                                      </p:to>
                                    </p:set>
                                    <p:anim calcmode="lin" valueType="num">
                                      <p:cBhvr additive="base">
                                        <p:cTn id="24" dur="500" fill="hold"/>
                                        <p:tgtEl>
                                          <p:spTgt spid="4"/>
                                        </p:tgtEl>
                                        <p:attrNameLst>
                                          <p:attrName>ppt_x</p:attrName>
                                        </p:attrNameLst>
                                      </p:cBhvr>
                                      <p:tavLst>
                                        <p:tav tm="0">
                                          <p:val>
                                            <p:strVal val="#ppt_x"/>
                                          </p:val>
                                        </p:tav>
                                        <p:tav tm="100000">
                                          <p:val>
                                            <p:strVal val="#ppt_x"/>
                                          </p:val>
                                        </p:tav>
                                      </p:tavLst>
                                    </p:anim>
                                    <p:anim calcmode="lin" valueType="num">
                                      <p:cBhvr additive="base">
                                        <p:cTn id="25"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nvSpPr>
        <p:spPr>
          <a:xfrm>
            <a:off x="774700" y="218440"/>
            <a:ext cx="6281420" cy="560705"/>
          </a:xfrm>
          <a:prstGeom prst="rect">
            <a:avLst/>
          </a:prstGeom>
          <a:noFill/>
        </p:spPr>
        <p:txBody>
          <a:bodyPr wrap="square" lIns="68580" tIns="34290" rIns="68580" bIns="34290" rtlCol="0">
            <a:spAutoFit/>
          </a:bodyPr>
          <a:lstStyle/>
          <a:p>
            <a:pPr algn="ctr"/>
            <a:r>
              <a:rPr lang="en-US" altLang="zh-CN" sz="3200" b="1" dirty="0">
                <a:solidFill>
                  <a:schemeClr val="tx1">
                    <a:lumMod val="65000"/>
                    <a:lumOff val="35000"/>
                  </a:schemeClr>
                </a:solidFill>
                <a:latin typeface="华文中宋" panose="02010600040101010101" charset="-122"/>
                <a:ea typeface="华文中宋" panose="02010600040101010101" charset="-122"/>
                <a:cs typeface="+mn-ea"/>
                <a:sym typeface="+mn-lt"/>
              </a:rPr>
              <a:t>3.1 EMF's Spatial Distinctness</a:t>
            </a:r>
            <a:endParaRPr lang="en-US" altLang="zh-CN" sz="3200" b="1" dirty="0">
              <a:solidFill>
                <a:schemeClr val="tx1">
                  <a:lumMod val="65000"/>
                  <a:lumOff val="35000"/>
                </a:schemeClr>
              </a:solidFill>
              <a:latin typeface="华文中宋" panose="02010600040101010101" charset="-122"/>
              <a:ea typeface="华文中宋" panose="02010600040101010101" charset="-122"/>
              <a:cs typeface="+mn-ea"/>
              <a:sym typeface="+mn-lt"/>
            </a:endParaRPr>
          </a:p>
        </p:txBody>
      </p:sp>
      <p:cxnSp>
        <p:nvCxnSpPr>
          <p:cNvPr id="3" name="直接连接符 2"/>
          <p:cNvCxnSpPr/>
          <p:nvPr/>
        </p:nvCxnSpPr>
        <p:spPr>
          <a:xfrm>
            <a:off x="774700" y="657225"/>
            <a:ext cx="5183505" cy="635"/>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511175" y="1074420"/>
            <a:ext cx="4502785" cy="2676525"/>
          </a:xfrm>
          <a:prstGeom prst="rect">
            <a:avLst/>
          </a:prstGeom>
          <a:noFill/>
        </p:spPr>
        <p:txBody>
          <a:bodyPr wrap="square" rtlCol="0">
            <a:spAutoFit/>
          </a:bodyPr>
          <a:p>
            <a:pPr marL="342900" indent="-342900">
              <a:buFont typeface="Wingdings" panose="05000000000000000000" charset="0"/>
              <a:buChar char="Ø"/>
            </a:pPr>
            <a:r>
              <a:rPr lang="en-US" altLang="zh-CN" sz="2400">
                <a:latin typeface="华文中宋" panose="02010600040101010101" charset="-122"/>
                <a:ea typeface="华文中宋" panose="02010600040101010101" charset="-122"/>
              </a:rPr>
              <a:t>Location discriminability,</a:t>
            </a:r>
            <a:endParaRPr lang="en-US" altLang="zh-CN" sz="2400">
              <a:latin typeface="华文中宋" panose="02010600040101010101" charset="-122"/>
              <a:ea typeface="华文中宋" panose="02010600040101010101" charset="-122"/>
            </a:endParaRPr>
          </a:p>
          <a:p>
            <a:pPr marL="800100" lvl="1" indent="-342900">
              <a:buFont typeface="Wingdings" panose="05000000000000000000" charset="0"/>
              <a:buChar char="Ø"/>
            </a:pPr>
            <a:r>
              <a:rPr lang="en-US" altLang="zh-CN" sz="2400">
                <a:latin typeface="华文中宋" panose="02010600040101010101" charset="-122"/>
                <a:ea typeface="华文中宋" panose="02010600040101010101" charset="-122"/>
              </a:rPr>
              <a:t>distribution of DTW distance,</a:t>
            </a:r>
            <a:endParaRPr lang="en-US" altLang="zh-CN" sz="2400">
              <a:latin typeface="华文中宋" panose="02010600040101010101" charset="-122"/>
              <a:ea typeface="华文中宋" panose="02010600040101010101" charset="-122"/>
            </a:endParaRPr>
          </a:p>
          <a:p>
            <a:pPr marL="800100" lvl="1" indent="-342900">
              <a:buFont typeface="Wingdings" panose="05000000000000000000" charset="0"/>
              <a:buChar char="Ø"/>
            </a:pPr>
            <a:r>
              <a:rPr lang="en-US" altLang="zh-CN" sz="2400">
                <a:latin typeface="华文中宋" panose="02010600040101010101" charset="-122"/>
                <a:ea typeface="华文中宋" panose="02010600040101010101" charset="-122"/>
              </a:rPr>
              <a:t>1-step/9-step,</a:t>
            </a:r>
            <a:endParaRPr lang="en-US" altLang="zh-CN" sz="2400">
              <a:latin typeface="华文中宋" panose="02010600040101010101" charset="-122"/>
              <a:ea typeface="华文中宋" panose="02010600040101010101" charset="-122"/>
            </a:endParaRPr>
          </a:p>
          <a:p>
            <a:pPr marL="800100" lvl="1" indent="-342900">
              <a:buFont typeface="Wingdings" panose="05000000000000000000" charset="0"/>
              <a:buChar char="Ø"/>
            </a:pPr>
            <a:r>
              <a:rPr lang="en-US" altLang="zh-CN" sz="2400">
                <a:latin typeface="华文中宋" panose="02010600040101010101" charset="-122"/>
                <a:ea typeface="华文中宋" panose="02010600040101010101" charset="-122"/>
              </a:rPr>
              <a:t>same/different location,</a:t>
            </a:r>
            <a:endParaRPr lang="en-US" altLang="zh-CN" sz="2400">
              <a:latin typeface="华文中宋" panose="02010600040101010101" charset="-122"/>
              <a:ea typeface="华文中宋" panose="02010600040101010101" charset="-122"/>
            </a:endParaRPr>
          </a:p>
          <a:p>
            <a:pPr lvl="0" indent="-342900">
              <a:buFont typeface="Wingdings" panose="05000000000000000000" charset="0"/>
              <a:buChar char="Ø"/>
            </a:pPr>
            <a:r>
              <a:rPr lang="en-US" altLang="zh-CN" sz="2400">
                <a:latin typeface="华文中宋" panose="02010600040101010101" charset="-122"/>
                <a:ea typeface="华文中宋" panose="02010600040101010101" charset="-122"/>
              </a:rPr>
              <a:t>Distinguish location with,</a:t>
            </a:r>
            <a:endParaRPr lang="en-US" altLang="zh-CN" sz="2400">
              <a:latin typeface="华文中宋" panose="02010600040101010101" charset="-122"/>
              <a:ea typeface="华文中宋" panose="02010600040101010101" charset="-122"/>
            </a:endParaRPr>
          </a:p>
          <a:p>
            <a:pPr lvl="2" indent="-342900">
              <a:buFont typeface="Wingdings" panose="05000000000000000000" charset="0"/>
              <a:buChar char="Ø"/>
            </a:pPr>
            <a:r>
              <a:rPr lang="en-US" altLang="zh-CN" sz="2400">
                <a:latin typeface="华文中宋" panose="02010600040101010101" charset="-122"/>
                <a:ea typeface="华文中宋" panose="02010600040101010101" charset="-122"/>
              </a:rPr>
              <a:t>EMF signal,</a:t>
            </a:r>
            <a:endParaRPr lang="en-US" altLang="zh-CN" sz="2400">
              <a:latin typeface="华文中宋" panose="02010600040101010101" charset="-122"/>
              <a:ea typeface="华文中宋" panose="02010600040101010101" charset="-122"/>
            </a:endParaRPr>
          </a:p>
        </p:txBody>
      </p:sp>
      <p:pic>
        <p:nvPicPr>
          <p:cNvPr id="5" name="图片 4"/>
          <p:cNvPicPr>
            <a:picLocks noChangeAspect="1"/>
          </p:cNvPicPr>
          <p:nvPr/>
        </p:nvPicPr>
        <p:blipFill>
          <a:blip r:embed="rId1"/>
          <a:srcRect l="2067" t="3493" r="4481" b="5363"/>
          <a:stretch>
            <a:fillRect/>
          </a:stretch>
        </p:blipFill>
        <p:spPr>
          <a:xfrm>
            <a:off x="5013960" y="1074420"/>
            <a:ext cx="4105275" cy="2568575"/>
          </a:xfrm>
          <a:prstGeom prst="rect">
            <a:avLst/>
          </a:prstGeom>
        </p:spPr>
      </p:pic>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6"/>
                                        </p:tgtEl>
                                        <p:attrNameLst>
                                          <p:attrName>style.visibility</p:attrName>
                                        </p:attrNameLst>
                                      </p:cBhvr>
                                      <p:to>
                                        <p:strVal val="visible"/>
                                      </p:to>
                                    </p:set>
                                    <p:anim calcmode="lin" valueType="num">
                                      <p:cBhvr>
                                        <p:cTn id="7" dur="500" fill="hold"/>
                                        <p:tgtEl>
                                          <p:spTgt spid="16"/>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6"/>
                                        </p:tgtEl>
                                        <p:attrNameLst>
                                          <p:attrName>ppt_y</p:attrName>
                                        </p:attrNameLst>
                                      </p:cBhvr>
                                      <p:tavLst>
                                        <p:tav tm="0">
                                          <p:val>
                                            <p:strVal val="#ppt_y"/>
                                          </p:val>
                                        </p:tav>
                                        <p:tav tm="100000">
                                          <p:val>
                                            <p:strVal val="#ppt_y"/>
                                          </p:val>
                                        </p:tav>
                                      </p:tavLst>
                                    </p:anim>
                                    <p:anim calcmode="lin" valueType="num">
                                      <p:cBhvr>
                                        <p:cTn id="9" dur="500" fill="hold"/>
                                        <p:tgtEl>
                                          <p:spTgt spid="16"/>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6"/>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6"/>
                                        </p:tgtEl>
                                      </p:cBhvr>
                                    </p:animEffect>
                                  </p:childTnLst>
                                </p:cTn>
                              </p:par>
                            </p:childTnLst>
                          </p:cTn>
                        </p:par>
                        <p:par>
                          <p:cTn id="12" fill="hold">
                            <p:stCondLst>
                              <p:cond delay="1950"/>
                            </p:stCondLst>
                            <p:childTnLst>
                              <p:par>
                                <p:cTn id="13" presetID="22" presetClass="entr" presetSubtype="8"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left)">
                                      <p:cBhvr>
                                        <p:cTn id="15" dur="3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grpId="0" nodeType="clickEffect">
                                  <p:stCondLst>
                                    <p:cond delay="0"/>
                                  </p:stCondLst>
                                  <p:childTnLst>
                                    <p:set>
                                      <p:cBhvr>
                                        <p:cTn id="19" dur="1" fill="hold">
                                          <p:stCondLst>
                                            <p:cond delay="0"/>
                                          </p:stCondLst>
                                        </p:cTn>
                                        <p:tgtEl>
                                          <p:spTgt spid="4"/>
                                        </p:tgtEl>
                                        <p:attrNameLst>
                                          <p:attrName>style.visibility</p:attrName>
                                        </p:attrNameLst>
                                      </p:cBhvr>
                                      <p:to>
                                        <p:strVal val="visible"/>
                                      </p:to>
                                    </p:set>
                                    <p:anim calcmode="lin" valueType="num">
                                      <p:cBhvr additive="base">
                                        <p:cTn id="20" dur="500" fill="hold"/>
                                        <p:tgtEl>
                                          <p:spTgt spid="4"/>
                                        </p:tgtEl>
                                        <p:attrNameLst>
                                          <p:attrName>ppt_x</p:attrName>
                                        </p:attrNameLst>
                                      </p:cBhvr>
                                      <p:tavLst>
                                        <p:tav tm="0">
                                          <p:val>
                                            <p:strVal val="#ppt_x"/>
                                          </p:val>
                                        </p:tav>
                                        <p:tav tm="100000">
                                          <p:val>
                                            <p:strVal val="#ppt_x"/>
                                          </p:val>
                                        </p:tav>
                                      </p:tavLst>
                                    </p:anim>
                                    <p:anim calcmode="lin" valueType="num">
                                      <p:cBhvr additive="base">
                                        <p:cTn id="21" dur="500" fill="hold"/>
                                        <p:tgtEl>
                                          <p:spTgt spid="4"/>
                                        </p:tgtEl>
                                        <p:attrNameLst>
                                          <p:attrName>ppt_y</p:attrName>
                                        </p:attrNameLst>
                                      </p:cBhvr>
                                      <p:tavLst>
                                        <p:tav tm="0">
                                          <p:val>
                                            <p:strVal val="1+#ppt_h/2"/>
                                          </p:val>
                                        </p:tav>
                                        <p:tav tm="100000">
                                          <p:val>
                                            <p:strVal val="#ppt_y"/>
                                          </p:val>
                                        </p:tav>
                                      </p:tavLst>
                                    </p:anim>
                                  </p:childTnLst>
                                </p:cTn>
                              </p:par>
                              <p:par>
                                <p:cTn id="22" presetID="2" presetClass="entr" presetSubtype="4" fill="hold" nodeType="withEffect">
                                  <p:stCondLst>
                                    <p:cond delay="0"/>
                                  </p:stCondLst>
                                  <p:childTnLst>
                                    <p:set>
                                      <p:cBhvr>
                                        <p:cTn id="23" dur="1" fill="hold">
                                          <p:stCondLst>
                                            <p:cond delay="0"/>
                                          </p:stCondLst>
                                        </p:cTn>
                                        <p:tgtEl>
                                          <p:spTgt spid="5"/>
                                        </p:tgtEl>
                                        <p:attrNameLst>
                                          <p:attrName>style.visibility</p:attrName>
                                        </p:attrNameLst>
                                      </p:cBhvr>
                                      <p:to>
                                        <p:strVal val="visible"/>
                                      </p:to>
                                    </p:set>
                                    <p:anim calcmode="lin" valueType="num">
                                      <p:cBhvr additive="base">
                                        <p:cTn id="24" dur="500" fill="hold"/>
                                        <p:tgtEl>
                                          <p:spTgt spid="5"/>
                                        </p:tgtEl>
                                        <p:attrNameLst>
                                          <p:attrName>ppt_x</p:attrName>
                                        </p:attrNameLst>
                                      </p:cBhvr>
                                      <p:tavLst>
                                        <p:tav tm="0">
                                          <p:val>
                                            <p:strVal val="#ppt_x"/>
                                          </p:val>
                                        </p:tav>
                                        <p:tav tm="100000">
                                          <p:val>
                                            <p:strVal val="#ppt_x"/>
                                          </p:val>
                                        </p:tav>
                                      </p:tavLst>
                                    </p:anim>
                                    <p:anim calcmode="lin" valueType="num">
                                      <p:cBhvr additive="base">
                                        <p:cTn id="25"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nvSpPr>
        <p:spPr>
          <a:xfrm>
            <a:off x="208280" y="210820"/>
            <a:ext cx="7087870" cy="560705"/>
          </a:xfrm>
          <a:prstGeom prst="rect">
            <a:avLst/>
          </a:prstGeom>
          <a:noFill/>
        </p:spPr>
        <p:txBody>
          <a:bodyPr wrap="square" lIns="68580" tIns="34290" rIns="68580" bIns="34290" rtlCol="0">
            <a:spAutoFit/>
          </a:bodyPr>
          <a:lstStyle/>
          <a:p>
            <a:pPr algn="ctr"/>
            <a:r>
              <a:rPr lang="en-US" altLang="zh-CN" sz="3200" b="1" dirty="0">
                <a:solidFill>
                  <a:schemeClr val="tx1">
                    <a:lumMod val="65000"/>
                    <a:lumOff val="35000"/>
                  </a:schemeClr>
                </a:solidFill>
                <a:latin typeface="华文中宋" panose="02010600040101010101" charset="-122"/>
                <a:ea typeface="华文中宋" panose="02010600040101010101" charset="-122"/>
                <a:cs typeface="+mn-ea"/>
                <a:sym typeface="+mn-lt"/>
              </a:rPr>
              <a:t>3.2  EMF's Temporal Stability</a:t>
            </a:r>
            <a:endParaRPr lang="en-US" altLang="zh-CN" sz="3200" b="1" dirty="0">
              <a:solidFill>
                <a:schemeClr val="tx1">
                  <a:lumMod val="65000"/>
                  <a:lumOff val="35000"/>
                </a:schemeClr>
              </a:solidFill>
              <a:latin typeface="华文中宋" panose="02010600040101010101" charset="-122"/>
              <a:ea typeface="华文中宋" panose="02010600040101010101" charset="-122"/>
              <a:cs typeface="+mn-ea"/>
              <a:sym typeface="+mn-lt"/>
            </a:endParaRPr>
          </a:p>
        </p:txBody>
      </p:sp>
      <p:cxnSp>
        <p:nvCxnSpPr>
          <p:cNvPr id="3" name="直接连接符 2"/>
          <p:cNvCxnSpPr/>
          <p:nvPr/>
        </p:nvCxnSpPr>
        <p:spPr>
          <a:xfrm>
            <a:off x="774700" y="657225"/>
            <a:ext cx="5183505" cy="635"/>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615950" y="1200785"/>
            <a:ext cx="4109720" cy="2676525"/>
          </a:xfrm>
          <a:prstGeom prst="rect">
            <a:avLst/>
          </a:prstGeom>
          <a:noFill/>
        </p:spPr>
        <p:txBody>
          <a:bodyPr wrap="square" rtlCol="0">
            <a:spAutoFit/>
          </a:bodyPr>
          <a:p>
            <a:pPr marL="342900" indent="-342900">
              <a:buFont typeface="Wingdings" panose="05000000000000000000" charset="0"/>
              <a:buChar char="Ø"/>
            </a:pPr>
            <a:r>
              <a:rPr lang="en-US" altLang="zh-CN" sz="2400">
                <a:latin typeface="华文中宋" panose="02010600040101010101" charset="-122"/>
                <a:ea typeface="华文中宋" panose="02010600040101010101" charset="-122"/>
              </a:rPr>
              <a:t>SLAM stability,</a:t>
            </a:r>
            <a:endParaRPr lang="en-US" altLang="zh-CN" sz="2400">
              <a:latin typeface="华文中宋" panose="02010600040101010101" charset="-122"/>
              <a:ea typeface="华文中宋" panose="02010600040101010101" charset="-122"/>
            </a:endParaRPr>
          </a:p>
          <a:p>
            <a:pPr marL="800100" lvl="1" indent="-342900">
              <a:buFont typeface="Wingdings" panose="05000000000000000000" charset="0"/>
              <a:buChar char="Ø"/>
            </a:pPr>
            <a:r>
              <a:rPr lang="en-US" altLang="zh-CN" sz="2400">
                <a:latin typeface="华文中宋" panose="02010600040101010101" charset="-122"/>
                <a:ea typeface="华文中宋" panose="02010600040101010101" charset="-122"/>
              </a:rPr>
              <a:t>short term,</a:t>
            </a:r>
            <a:endParaRPr lang="en-US" altLang="zh-CN" sz="2400">
              <a:latin typeface="华文中宋" panose="02010600040101010101" charset="-122"/>
              <a:ea typeface="华文中宋" panose="02010600040101010101" charset="-122"/>
            </a:endParaRPr>
          </a:p>
          <a:p>
            <a:pPr marL="800100" lvl="1" indent="-342900">
              <a:buFont typeface="Wingdings" panose="05000000000000000000" charset="0"/>
              <a:buChar char="Ø"/>
            </a:pPr>
            <a:r>
              <a:rPr lang="en-US" altLang="zh-CN" sz="2400">
                <a:latin typeface="华文中宋" panose="02010600040101010101" charset="-122"/>
                <a:ea typeface="华文中宋" panose="02010600040101010101" charset="-122"/>
              </a:rPr>
              <a:t>long term,</a:t>
            </a:r>
            <a:endParaRPr lang="en-US" altLang="zh-CN" sz="2400">
              <a:latin typeface="华文中宋" panose="02010600040101010101" charset="-122"/>
              <a:ea typeface="华文中宋" panose="02010600040101010101" charset="-122"/>
            </a:endParaRPr>
          </a:p>
          <a:p>
            <a:pPr marL="342900" indent="-342900">
              <a:buFont typeface="Wingdings" panose="05000000000000000000" charset="0"/>
              <a:buChar char="Ø"/>
            </a:pPr>
            <a:r>
              <a:rPr lang="en-US" altLang="zh-CN" sz="2400">
                <a:latin typeface="华文中宋" panose="02010600040101010101" charset="-122"/>
                <a:ea typeface="华文中宋" panose="02010600040101010101" charset="-122"/>
              </a:rPr>
              <a:t>Impact of ..Appliances,</a:t>
            </a:r>
            <a:endParaRPr lang="en-US" altLang="zh-CN" sz="2400">
              <a:latin typeface="华文中宋" panose="02010600040101010101" charset="-122"/>
              <a:ea typeface="华文中宋" panose="02010600040101010101" charset="-122"/>
            </a:endParaRPr>
          </a:p>
          <a:p>
            <a:pPr marL="342900" indent="-342900">
              <a:buFont typeface="Wingdings" panose="05000000000000000000" charset="0"/>
              <a:buChar char="Ø"/>
            </a:pPr>
            <a:r>
              <a:rPr lang="en-US" altLang="zh-CN" sz="2400">
                <a:latin typeface="华文中宋" panose="02010600040101010101" charset="-122"/>
                <a:ea typeface="华文中宋" panose="02010600040101010101" charset="-122"/>
              </a:rPr>
              <a:t>Impact of human body,</a:t>
            </a:r>
            <a:endParaRPr lang="en-US" altLang="zh-CN" sz="2400">
              <a:latin typeface="华文中宋" panose="02010600040101010101" charset="-122"/>
              <a:ea typeface="华文中宋" panose="02010600040101010101" charset="-122"/>
            </a:endParaRPr>
          </a:p>
          <a:p>
            <a:pPr marL="800100" lvl="1" indent="-342900">
              <a:buFont typeface="Wingdings" panose="05000000000000000000" charset="0"/>
              <a:buChar char="Ø"/>
            </a:pPr>
            <a:r>
              <a:rPr lang="en-US" altLang="zh-CN" sz="2400">
                <a:latin typeface="华文中宋" panose="02010600040101010101" charset="-122"/>
                <a:ea typeface="华文中宋" panose="02010600040101010101" charset="-122"/>
              </a:rPr>
              <a:t>wifi affects,</a:t>
            </a:r>
            <a:endParaRPr lang="en-US" altLang="zh-CN" sz="2400">
              <a:latin typeface="华文中宋" panose="02010600040101010101" charset="-122"/>
              <a:ea typeface="华文中宋" panose="02010600040101010101" charset="-122"/>
            </a:endParaRPr>
          </a:p>
          <a:p>
            <a:pPr marL="800100" lvl="1" indent="-342900">
              <a:buFont typeface="Wingdings" panose="05000000000000000000" charset="0"/>
              <a:buChar char="Ø"/>
            </a:pPr>
            <a:r>
              <a:rPr lang="en-US" altLang="zh-CN" sz="2400">
                <a:latin typeface="华文中宋" panose="02010600040101010101" charset="-122"/>
                <a:ea typeface="华文中宋" panose="02010600040101010101" charset="-122"/>
              </a:rPr>
              <a:t>EMR long length,</a:t>
            </a:r>
            <a:endParaRPr lang="en-US" altLang="zh-CN" sz="2400">
              <a:latin typeface="华文中宋" panose="02010600040101010101" charset="-122"/>
              <a:ea typeface="华文中宋" panose="02010600040101010101" charset="-122"/>
            </a:endParaRPr>
          </a:p>
        </p:txBody>
      </p:sp>
      <p:pic>
        <p:nvPicPr>
          <p:cNvPr id="2" name="图片 1"/>
          <p:cNvPicPr>
            <a:picLocks noChangeAspect="1"/>
          </p:cNvPicPr>
          <p:nvPr/>
        </p:nvPicPr>
        <p:blipFill>
          <a:blip r:embed="rId1"/>
          <a:stretch>
            <a:fillRect/>
          </a:stretch>
        </p:blipFill>
        <p:spPr>
          <a:xfrm>
            <a:off x="4794885" y="771525"/>
            <a:ext cx="4074160" cy="3261360"/>
          </a:xfrm>
          <a:prstGeom prst="rect">
            <a:avLst/>
          </a:prstGeom>
        </p:spPr>
      </p:pic>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6"/>
                                        </p:tgtEl>
                                        <p:attrNameLst>
                                          <p:attrName>style.visibility</p:attrName>
                                        </p:attrNameLst>
                                      </p:cBhvr>
                                      <p:to>
                                        <p:strVal val="visible"/>
                                      </p:to>
                                    </p:set>
                                    <p:anim calcmode="lin" valueType="num">
                                      <p:cBhvr>
                                        <p:cTn id="7" dur="500" fill="hold"/>
                                        <p:tgtEl>
                                          <p:spTgt spid="16"/>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6"/>
                                        </p:tgtEl>
                                        <p:attrNameLst>
                                          <p:attrName>ppt_y</p:attrName>
                                        </p:attrNameLst>
                                      </p:cBhvr>
                                      <p:tavLst>
                                        <p:tav tm="0">
                                          <p:val>
                                            <p:strVal val="#ppt_y"/>
                                          </p:val>
                                        </p:tav>
                                        <p:tav tm="100000">
                                          <p:val>
                                            <p:strVal val="#ppt_y"/>
                                          </p:val>
                                        </p:tav>
                                      </p:tavLst>
                                    </p:anim>
                                    <p:anim calcmode="lin" valueType="num">
                                      <p:cBhvr>
                                        <p:cTn id="9" dur="500" fill="hold"/>
                                        <p:tgtEl>
                                          <p:spTgt spid="16"/>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6"/>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6"/>
                                        </p:tgtEl>
                                      </p:cBhvr>
                                    </p:animEffect>
                                  </p:childTnLst>
                                </p:cTn>
                              </p:par>
                            </p:childTnLst>
                          </p:cTn>
                        </p:par>
                        <p:par>
                          <p:cTn id="12" fill="hold">
                            <p:stCondLst>
                              <p:cond delay="1899"/>
                            </p:stCondLst>
                            <p:childTnLst>
                              <p:par>
                                <p:cTn id="13" presetID="22" presetClass="entr" presetSubtype="8"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left)">
                                      <p:cBhvr>
                                        <p:cTn id="15" dur="3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grpId="0" nodeType="clickEffect">
                                  <p:stCondLst>
                                    <p:cond delay="0"/>
                                  </p:stCondLst>
                                  <p:childTnLst>
                                    <p:set>
                                      <p:cBhvr>
                                        <p:cTn id="19" dur="1" fill="hold">
                                          <p:stCondLst>
                                            <p:cond delay="0"/>
                                          </p:stCondLst>
                                        </p:cTn>
                                        <p:tgtEl>
                                          <p:spTgt spid="4"/>
                                        </p:tgtEl>
                                        <p:attrNameLst>
                                          <p:attrName>style.visibility</p:attrName>
                                        </p:attrNameLst>
                                      </p:cBhvr>
                                      <p:to>
                                        <p:strVal val="visible"/>
                                      </p:to>
                                    </p:set>
                                    <p:anim calcmode="lin" valueType="num">
                                      <p:cBhvr additive="base">
                                        <p:cTn id="20" dur="500" fill="hold"/>
                                        <p:tgtEl>
                                          <p:spTgt spid="4"/>
                                        </p:tgtEl>
                                        <p:attrNameLst>
                                          <p:attrName>ppt_x</p:attrName>
                                        </p:attrNameLst>
                                      </p:cBhvr>
                                      <p:tavLst>
                                        <p:tav tm="0">
                                          <p:val>
                                            <p:strVal val="#ppt_x"/>
                                          </p:val>
                                        </p:tav>
                                        <p:tav tm="100000">
                                          <p:val>
                                            <p:strVal val="#ppt_x"/>
                                          </p:val>
                                        </p:tav>
                                      </p:tavLst>
                                    </p:anim>
                                    <p:anim calcmode="lin" valueType="num">
                                      <p:cBhvr additive="base">
                                        <p:cTn id="21" dur="500" fill="hold"/>
                                        <p:tgtEl>
                                          <p:spTgt spid="4"/>
                                        </p:tgtEl>
                                        <p:attrNameLst>
                                          <p:attrName>ppt_y</p:attrName>
                                        </p:attrNameLst>
                                      </p:cBhvr>
                                      <p:tavLst>
                                        <p:tav tm="0">
                                          <p:val>
                                            <p:strVal val="1+#ppt_h/2"/>
                                          </p:val>
                                        </p:tav>
                                        <p:tav tm="100000">
                                          <p:val>
                                            <p:strVal val="#ppt_y"/>
                                          </p:val>
                                        </p:tav>
                                      </p:tavLst>
                                    </p:anim>
                                  </p:childTnLst>
                                </p:cTn>
                              </p:par>
                              <p:par>
                                <p:cTn id="22" presetID="2" presetClass="entr" presetSubtype="4" fill="hold" nodeType="withEffect">
                                  <p:stCondLst>
                                    <p:cond delay="0"/>
                                  </p:stCondLst>
                                  <p:childTnLst>
                                    <p:set>
                                      <p:cBhvr>
                                        <p:cTn id="23" dur="1" fill="hold">
                                          <p:stCondLst>
                                            <p:cond delay="0"/>
                                          </p:stCondLst>
                                        </p:cTn>
                                        <p:tgtEl>
                                          <p:spTgt spid="2"/>
                                        </p:tgtEl>
                                        <p:attrNameLst>
                                          <p:attrName>style.visibility</p:attrName>
                                        </p:attrNameLst>
                                      </p:cBhvr>
                                      <p:to>
                                        <p:strVal val="visible"/>
                                      </p:to>
                                    </p:set>
                                    <p:anim calcmode="lin" valueType="num">
                                      <p:cBhvr additive="base">
                                        <p:cTn id="24" dur="500" fill="hold"/>
                                        <p:tgtEl>
                                          <p:spTgt spid="2"/>
                                        </p:tgtEl>
                                        <p:attrNameLst>
                                          <p:attrName>ppt_x</p:attrName>
                                        </p:attrNameLst>
                                      </p:cBhvr>
                                      <p:tavLst>
                                        <p:tav tm="0">
                                          <p:val>
                                            <p:strVal val="#ppt_x"/>
                                          </p:val>
                                        </p:tav>
                                        <p:tav tm="100000">
                                          <p:val>
                                            <p:strVal val="#ppt_x"/>
                                          </p:val>
                                        </p:tav>
                                      </p:tavLst>
                                    </p:anim>
                                    <p:anim calcmode="lin" valueType="num">
                                      <p:cBhvr additive="base">
                                        <p:cTn id="25"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1" cstate="screen">
            <a:lum/>
          </a:blip>
          <a:srcRect/>
          <a:stretch>
            <a:fillRect/>
          </a:stretch>
        </a:blip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a:blip r:embed="rId2"/>
          <a:srcRect l="512" t="1736" r="-1536" b="10143"/>
          <a:stretch>
            <a:fillRect/>
          </a:stretch>
        </p:blipFill>
        <p:spPr>
          <a:xfrm>
            <a:off x="2914650" y="1056005"/>
            <a:ext cx="6015990" cy="3481070"/>
          </a:xfrm>
          <a:prstGeom prst="rect">
            <a:avLst/>
          </a:prstGeom>
        </p:spPr>
      </p:pic>
      <p:sp>
        <p:nvSpPr>
          <p:cNvPr id="3" name="文本框 2"/>
          <p:cNvSpPr txBox="1"/>
          <p:nvPr/>
        </p:nvSpPr>
        <p:spPr>
          <a:xfrm>
            <a:off x="2758440" y="290195"/>
            <a:ext cx="3531870" cy="583565"/>
          </a:xfrm>
          <a:prstGeom prst="rect">
            <a:avLst/>
          </a:prstGeom>
          <a:noFill/>
        </p:spPr>
        <p:txBody>
          <a:bodyPr wrap="none" rtlCol="0">
            <a:spAutoFit/>
          </a:bodyPr>
          <a:p>
            <a:r>
              <a:rPr lang="en-US" altLang="zh-CN" sz="3200">
                <a:latin typeface="华文中宋" panose="02010600040101010101" charset="-122"/>
                <a:ea typeface="华文中宋" panose="02010600040101010101" charset="-122"/>
              </a:rPr>
              <a:t>System workflow</a:t>
            </a:r>
            <a:endParaRPr lang="en-US" altLang="zh-CN" sz="3200">
              <a:latin typeface="华文中宋" panose="02010600040101010101" charset="-122"/>
              <a:ea typeface="华文中宋" panose="02010600040101010101" charset="-122"/>
            </a:endParaRPr>
          </a:p>
        </p:txBody>
      </p:sp>
    </p:spTree>
  </p:cSld>
  <p:clrMapOvr>
    <a:masterClrMapping/>
  </p:clrMapOvr>
  <mc:AlternateContent xmlns:mc="http://schemas.openxmlformats.org/markup-compatibility/2006">
    <mc:Choice xmlns:p14="http://schemas.microsoft.com/office/powerpoint/2010/main" Requires="p14">
      <p:transition spd="slow" p14:dur="2000">
        <p14:prism isContent="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blinds(horizontal)">
                                      <p:cBhvr>
                                        <p:cTn id="1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nvSpPr>
        <p:spPr>
          <a:xfrm>
            <a:off x="208280" y="210820"/>
            <a:ext cx="7087870" cy="560705"/>
          </a:xfrm>
          <a:prstGeom prst="rect">
            <a:avLst/>
          </a:prstGeom>
          <a:noFill/>
        </p:spPr>
        <p:txBody>
          <a:bodyPr wrap="square" lIns="68580" tIns="34290" rIns="68580" bIns="34290" rtlCol="0">
            <a:spAutoFit/>
          </a:bodyPr>
          <a:lstStyle/>
          <a:p>
            <a:pPr algn="ctr"/>
            <a:r>
              <a:rPr lang="en-US" altLang="zh-CN" sz="3200" b="1" dirty="0">
                <a:solidFill>
                  <a:schemeClr val="tx1">
                    <a:lumMod val="65000"/>
                    <a:lumOff val="35000"/>
                  </a:schemeClr>
                </a:solidFill>
                <a:latin typeface="华文中宋" panose="02010600040101010101" charset="-122"/>
                <a:ea typeface="华文中宋" panose="02010600040101010101" charset="-122"/>
                <a:cs typeface="+mn-ea"/>
                <a:sym typeface="+mn-lt"/>
              </a:rPr>
              <a:t>3.2  EMF's Temporal Stability</a:t>
            </a:r>
            <a:endParaRPr lang="en-US" altLang="zh-CN" sz="3200" b="1" dirty="0">
              <a:solidFill>
                <a:schemeClr val="tx1">
                  <a:lumMod val="65000"/>
                  <a:lumOff val="35000"/>
                </a:schemeClr>
              </a:solidFill>
              <a:latin typeface="华文中宋" panose="02010600040101010101" charset="-122"/>
              <a:ea typeface="华文中宋" panose="02010600040101010101" charset="-122"/>
              <a:cs typeface="+mn-ea"/>
              <a:sym typeface="+mn-lt"/>
            </a:endParaRPr>
          </a:p>
        </p:txBody>
      </p:sp>
      <p:cxnSp>
        <p:nvCxnSpPr>
          <p:cNvPr id="3" name="直接连接符 2"/>
          <p:cNvCxnSpPr/>
          <p:nvPr/>
        </p:nvCxnSpPr>
        <p:spPr>
          <a:xfrm>
            <a:off x="774700" y="657225"/>
            <a:ext cx="5183505" cy="635"/>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652145" y="771525"/>
            <a:ext cx="6764655" cy="460375"/>
          </a:xfrm>
          <a:prstGeom prst="rect">
            <a:avLst/>
          </a:prstGeom>
          <a:noFill/>
        </p:spPr>
        <p:txBody>
          <a:bodyPr wrap="square" rtlCol="0">
            <a:spAutoFit/>
          </a:bodyPr>
          <a:p>
            <a:pPr marL="342900" indent="-342900">
              <a:buFont typeface="Wingdings" panose="05000000000000000000" charset="0"/>
              <a:buChar char="Ø"/>
            </a:pPr>
            <a:r>
              <a:rPr lang="en-US" altLang="zh-CN" sz="2400">
                <a:latin typeface="华文中宋" panose="02010600040101010101" charset="-122"/>
                <a:ea typeface="华文中宋" panose="02010600040101010101" charset="-122"/>
              </a:rPr>
              <a:t>Impact of  Electronics Appliances,</a:t>
            </a:r>
            <a:endParaRPr lang="en-US" altLang="zh-CN" sz="2400">
              <a:latin typeface="华文中宋" panose="02010600040101010101" charset="-122"/>
              <a:ea typeface="华文中宋" panose="02010600040101010101" charset="-122"/>
            </a:endParaRPr>
          </a:p>
        </p:txBody>
      </p:sp>
      <p:pic>
        <p:nvPicPr>
          <p:cNvPr id="5" name="图片 4"/>
          <p:cNvPicPr>
            <a:picLocks noChangeAspect="1"/>
          </p:cNvPicPr>
          <p:nvPr/>
        </p:nvPicPr>
        <p:blipFill>
          <a:blip r:embed="rId1"/>
          <a:stretch>
            <a:fillRect/>
          </a:stretch>
        </p:blipFill>
        <p:spPr>
          <a:xfrm>
            <a:off x="652145" y="1367790"/>
            <a:ext cx="7918450" cy="2914015"/>
          </a:xfrm>
          <a:prstGeom prst="rect">
            <a:avLst/>
          </a:prstGeom>
        </p:spPr>
      </p:pic>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6"/>
                                        </p:tgtEl>
                                        <p:attrNameLst>
                                          <p:attrName>style.visibility</p:attrName>
                                        </p:attrNameLst>
                                      </p:cBhvr>
                                      <p:to>
                                        <p:strVal val="visible"/>
                                      </p:to>
                                    </p:set>
                                    <p:anim calcmode="lin" valueType="num">
                                      <p:cBhvr>
                                        <p:cTn id="7" dur="500" fill="hold"/>
                                        <p:tgtEl>
                                          <p:spTgt spid="16"/>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6"/>
                                        </p:tgtEl>
                                        <p:attrNameLst>
                                          <p:attrName>ppt_y</p:attrName>
                                        </p:attrNameLst>
                                      </p:cBhvr>
                                      <p:tavLst>
                                        <p:tav tm="0">
                                          <p:val>
                                            <p:strVal val="#ppt_y"/>
                                          </p:val>
                                        </p:tav>
                                        <p:tav tm="100000">
                                          <p:val>
                                            <p:strVal val="#ppt_y"/>
                                          </p:val>
                                        </p:tav>
                                      </p:tavLst>
                                    </p:anim>
                                    <p:anim calcmode="lin" valueType="num">
                                      <p:cBhvr>
                                        <p:cTn id="9" dur="500" fill="hold"/>
                                        <p:tgtEl>
                                          <p:spTgt spid="16"/>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6"/>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6"/>
                                        </p:tgtEl>
                                      </p:cBhvr>
                                    </p:animEffect>
                                  </p:childTnLst>
                                </p:cTn>
                              </p:par>
                            </p:childTnLst>
                          </p:cTn>
                        </p:par>
                        <p:par>
                          <p:cTn id="12" fill="hold">
                            <p:stCondLst>
                              <p:cond delay="1899"/>
                            </p:stCondLst>
                            <p:childTnLst>
                              <p:par>
                                <p:cTn id="13" presetID="22" presetClass="entr" presetSubtype="8"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left)">
                                      <p:cBhvr>
                                        <p:cTn id="15" dur="3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5"/>
                                        </p:tgtEl>
                                        <p:attrNameLst>
                                          <p:attrName>style.visibility</p:attrName>
                                        </p:attrNameLst>
                                      </p:cBhvr>
                                      <p:to>
                                        <p:strVal val="visible"/>
                                      </p:to>
                                    </p:set>
                                    <p:anim calcmode="lin" valueType="num">
                                      <p:cBhvr additive="base">
                                        <p:cTn id="20" dur="500" fill="hold"/>
                                        <p:tgtEl>
                                          <p:spTgt spid="5"/>
                                        </p:tgtEl>
                                        <p:attrNameLst>
                                          <p:attrName>ppt_x</p:attrName>
                                        </p:attrNameLst>
                                      </p:cBhvr>
                                      <p:tavLst>
                                        <p:tav tm="0">
                                          <p:val>
                                            <p:strVal val="#ppt_x"/>
                                          </p:val>
                                        </p:tav>
                                        <p:tav tm="100000">
                                          <p:val>
                                            <p:strVal val="#ppt_x"/>
                                          </p:val>
                                        </p:tav>
                                      </p:tavLst>
                                    </p:anim>
                                    <p:anim calcmode="lin" valueType="num">
                                      <p:cBhvr additive="base">
                                        <p:cTn id="21" dur="500" fill="hold"/>
                                        <p:tgtEl>
                                          <p:spTgt spid="5"/>
                                        </p:tgtEl>
                                        <p:attrNameLst>
                                          <p:attrName>ppt_y</p:attrName>
                                        </p:attrNameLst>
                                      </p:cBhvr>
                                      <p:tavLst>
                                        <p:tav tm="0">
                                          <p:val>
                                            <p:strVal val="1+#ppt_h/2"/>
                                          </p:val>
                                        </p:tav>
                                        <p:tav tm="100000">
                                          <p:val>
                                            <p:strVal val="#ppt_y"/>
                                          </p:val>
                                        </p:tav>
                                      </p:tavLst>
                                    </p:anim>
                                  </p:childTnLst>
                                </p:cTn>
                              </p:par>
                              <p:par>
                                <p:cTn id="22" presetID="2" presetClass="entr" presetSubtype="4" fill="hold" grpId="0" nodeType="withEffect">
                                  <p:stCondLst>
                                    <p:cond delay="0"/>
                                  </p:stCondLst>
                                  <p:childTnLst>
                                    <p:set>
                                      <p:cBhvr>
                                        <p:cTn id="23" dur="1" fill="hold">
                                          <p:stCondLst>
                                            <p:cond delay="0"/>
                                          </p:stCondLst>
                                        </p:cTn>
                                        <p:tgtEl>
                                          <p:spTgt spid="4"/>
                                        </p:tgtEl>
                                        <p:attrNameLst>
                                          <p:attrName>style.visibility</p:attrName>
                                        </p:attrNameLst>
                                      </p:cBhvr>
                                      <p:to>
                                        <p:strVal val="visible"/>
                                      </p:to>
                                    </p:set>
                                    <p:anim calcmode="lin" valueType="num">
                                      <p:cBhvr additive="base">
                                        <p:cTn id="24" dur="500" fill="hold"/>
                                        <p:tgtEl>
                                          <p:spTgt spid="4"/>
                                        </p:tgtEl>
                                        <p:attrNameLst>
                                          <p:attrName>ppt_x</p:attrName>
                                        </p:attrNameLst>
                                      </p:cBhvr>
                                      <p:tavLst>
                                        <p:tav tm="0">
                                          <p:val>
                                            <p:strVal val="#ppt_x"/>
                                          </p:val>
                                        </p:tav>
                                        <p:tav tm="100000">
                                          <p:val>
                                            <p:strVal val="#ppt_x"/>
                                          </p:val>
                                        </p:tav>
                                      </p:tavLst>
                                    </p:anim>
                                    <p:anim calcmode="lin" valueType="num">
                                      <p:cBhvr additive="base">
                                        <p:cTn id="25"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nvSpPr>
        <p:spPr>
          <a:xfrm>
            <a:off x="129540" y="175895"/>
            <a:ext cx="7224395" cy="560705"/>
          </a:xfrm>
          <a:prstGeom prst="rect">
            <a:avLst/>
          </a:prstGeom>
          <a:noFill/>
        </p:spPr>
        <p:txBody>
          <a:bodyPr wrap="square" lIns="68580" tIns="34290" rIns="68580" bIns="34290" rtlCol="0">
            <a:spAutoFit/>
          </a:bodyPr>
          <a:lstStyle/>
          <a:p>
            <a:pPr algn="ctr"/>
            <a:r>
              <a:rPr lang="en-US" altLang="zh-CN" sz="3200" b="1" dirty="0">
                <a:solidFill>
                  <a:schemeClr val="tx1">
                    <a:lumMod val="65000"/>
                    <a:lumOff val="35000"/>
                  </a:schemeClr>
                </a:solidFill>
                <a:latin typeface="华文中宋" panose="02010600040101010101" charset="-122"/>
                <a:ea typeface="华文中宋" panose="02010600040101010101" charset="-122"/>
                <a:cs typeface="+mn-ea"/>
                <a:sym typeface="+mn-lt"/>
              </a:rPr>
              <a:t>3.2 EMF's Temporal Stability</a:t>
            </a:r>
            <a:endParaRPr lang="en-US" altLang="zh-CN" sz="3200" b="1" dirty="0">
              <a:solidFill>
                <a:schemeClr val="tx1">
                  <a:lumMod val="65000"/>
                  <a:lumOff val="35000"/>
                </a:schemeClr>
              </a:solidFill>
              <a:latin typeface="华文中宋" panose="02010600040101010101" charset="-122"/>
              <a:ea typeface="华文中宋" panose="02010600040101010101" charset="-122"/>
              <a:cs typeface="+mn-ea"/>
              <a:sym typeface="+mn-lt"/>
            </a:endParaRPr>
          </a:p>
        </p:txBody>
      </p:sp>
      <p:cxnSp>
        <p:nvCxnSpPr>
          <p:cNvPr id="3" name="直接连接符 2"/>
          <p:cNvCxnSpPr/>
          <p:nvPr/>
        </p:nvCxnSpPr>
        <p:spPr>
          <a:xfrm>
            <a:off x="774700" y="657225"/>
            <a:ext cx="5183505" cy="635"/>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445135" y="937895"/>
            <a:ext cx="5045710" cy="2861310"/>
          </a:xfrm>
          <a:prstGeom prst="rect">
            <a:avLst/>
          </a:prstGeom>
          <a:noFill/>
        </p:spPr>
        <p:txBody>
          <a:bodyPr wrap="square" rtlCol="0">
            <a:spAutoFit/>
          </a:bodyPr>
          <a:p>
            <a:pPr marL="285750" indent="-285750">
              <a:buFont typeface="Wingdings" panose="05000000000000000000" charset="0"/>
              <a:buChar char="Ø"/>
            </a:pPr>
            <a:r>
              <a:rPr lang="en-US" altLang="zh-CN" sz="2000">
                <a:latin typeface="华文中宋" panose="02010600040101010101" charset="-122"/>
                <a:ea typeface="华文中宋" panose="02010600040101010101" charset="-122"/>
              </a:rPr>
              <a:t>WiFi RSS values for a number of access points over 24 hours,</a:t>
            </a:r>
            <a:endParaRPr lang="en-US" altLang="zh-CN" sz="2000">
              <a:latin typeface="华文中宋" panose="02010600040101010101" charset="-122"/>
              <a:ea typeface="华文中宋" panose="02010600040101010101" charset="-122"/>
            </a:endParaRPr>
          </a:p>
          <a:p>
            <a:pPr marL="285750" indent="-285750">
              <a:buFont typeface="Wingdings" panose="05000000000000000000" charset="0"/>
              <a:buChar char="Ø"/>
            </a:pPr>
            <a:r>
              <a:rPr lang="en-US" altLang="zh-CN" sz="2000">
                <a:latin typeface="华文中宋" panose="02010600040101010101" charset="-122"/>
                <a:ea typeface="华文中宋" panose="02010600040101010101" charset="-122"/>
              </a:rPr>
              <a:t>Measure EMF intensity as Fig.10b,</a:t>
            </a:r>
            <a:endParaRPr lang="en-US" altLang="zh-CN" sz="2000">
              <a:latin typeface="华文中宋" panose="02010600040101010101" charset="-122"/>
              <a:ea typeface="华文中宋" panose="02010600040101010101" charset="-122"/>
            </a:endParaRPr>
          </a:p>
          <a:p>
            <a:pPr marL="285750" indent="-285750">
              <a:buFont typeface="Wingdings" panose="05000000000000000000" charset="0"/>
              <a:buChar char="Ø"/>
            </a:pPr>
            <a:r>
              <a:rPr lang="en-US" altLang="zh-CN" sz="2000">
                <a:latin typeface="华文中宋" panose="02010600040101010101" charset="-122"/>
                <a:ea typeface="华文中宋" panose="02010600040101010101" charset="-122"/>
              </a:rPr>
              <a:t>Once EMF fingerprint database is developed through SLAM, localization in long time peroids,</a:t>
            </a:r>
            <a:endParaRPr lang="en-US" altLang="zh-CN" sz="2000">
              <a:latin typeface="华文中宋" panose="02010600040101010101" charset="-122"/>
              <a:ea typeface="华文中宋" panose="02010600040101010101" charset="-122"/>
            </a:endParaRPr>
          </a:p>
          <a:p>
            <a:pPr marL="285750" indent="-285750">
              <a:buFont typeface="Wingdings" panose="05000000000000000000" charset="0"/>
              <a:buChar char="Ø"/>
            </a:pPr>
            <a:r>
              <a:rPr lang="en-US" altLang="zh-CN" sz="2000">
                <a:latin typeface="华文中宋" panose="02010600040101010101" charset="-122"/>
                <a:ea typeface="华文中宋" panose="02010600040101010101" charset="-122"/>
              </a:rPr>
              <a:t>Powerline rerouting, update database timely,</a:t>
            </a:r>
            <a:endParaRPr lang="en-US" altLang="zh-CN" sz="2000">
              <a:latin typeface="华文中宋" panose="02010600040101010101" charset="-122"/>
              <a:ea typeface="华文中宋" panose="02010600040101010101" charset="-122"/>
            </a:endParaRPr>
          </a:p>
          <a:p>
            <a:pPr marL="285750" indent="-285750" algn="l">
              <a:buFont typeface="Wingdings" panose="05000000000000000000" charset="0"/>
              <a:buChar char="Ø"/>
            </a:pPr>
            <a:endParaRPr lang="en-US" altLang="zh-CN" sz="2000">
              <a:latin typeface="华文中宋" panose="02010600040101010101" charset="-122"/>
              <a:ea typeface="华文中宋" panose="02010600040101010101" charset="-122"/>
            </a:endParaRPr>
          </a:p>
        </p:txBody>
      </p:sp>
      <p:pic>
        <p:nvPicPr>
          <p:cNvPr id="2" name="图片 1"/>
          <p:cNvPicPr>
            <a:picLocks noChangeAspect="1"/>
          </p:cNvPicPr>
          <p:nvPr/>
        </p:nvPicPr>
        <p:blipFill>
          <a:blip r:embed="rId1"/>
          <a:stretch>
            <a:fillRect/>
          </a:stretch>
        </p:blipFill>
        <p:spPr>
          <a:xfrm>
            <a:off x="5958205" y="736600"/>
            <a:ext cx="2790190" cy="2313305"/>
          </a:xfrm>
          <a:prstGeom prst="rect">
            <a:avLst/>
          </a:prstGeom>
        </p:spPr>
      </p:pic>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6"/>
                                        </p:tgtEl>
                                        <p:attrNameLst>
                                          <p:attrName>style.visibility</p:attrName>
                                        </p:attrNameLst>
                                      </p:cBhvr>
                                      <p:to>
                                        <p:strVal val="visible"/>
                                      </p:to>
                                    </p:set>
                                    <p:anim calcmode="lin" valueType="num">
                                      <p:cBhvr>
                                        <p:cTn id="7" dur="500" fill="hold"/>
                                        <p:tgtEl>
                                          <p:spTgt spid="16"/>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6"/>
                                        </p:tgtEl>
                                        <p:attrNameLst>
                                          <p:attrName>ppt_y</p:attrName>
                                        </p:attrNameLst>
                                      </p:cBhvr>
                                      <p:tavLst>
                                        <p:tav tm="0">
                                          <p:val>
                                            <p:strVal val="#ppt_y"/>
                                          </p:val>
                                        </p:tav>
                                        <p:tav tm="100000">
                                          <p:val>
                                            <p:strVal val="#ppt_y"/>
                                          </p:val>
                                        </p:tav>
                                      </p:tavLst>
                                    </p:anim>
                                    <p:anim calcmode="lin" valueType="num">
                                      <p:cBhvr>
                                        <p:cTn id="9" dur="500" fill="hold"/>
                                        <p:tgtEl>
                                          <p:spTgt spid="16"/>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6"/>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6"/>
                                        </p:tgtEl>
                                      </p:cBhvr>
                                    </p:animEffect>
                                  </p:childTnLst>
                                </p:cTn>
                              </p:par>
                            </p:childTnLst>
                          </p:cTn>
                        </p:par>
                        <p:par>
                          <p:cTn id="12" fill="hold">
                            <p:stCondLst>
                              <p:cond delay="1850"/>
                            </p:stCondLst>
                            <p:childTnLst>
                              <p:par>
                                <p:cTn id="13" presetID="22" presetClass="entr" presetSubtype="8"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left)">
                                      <p:cBhvr>
                                        <p:cTn id="15" dur="3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grpId="0" nodeType="clickEffect">
                                  <p:stCondLst>
                                    <p:cond delay="0"/>
                                  </p:stCondLst>
                                  <p:childTnLst>
                                    <p:set>
                                      <p:cBhvr>
                                        <p:cTn id="19" dur="1" fill="hold">
                                          <p:stCondLst>
                                            <p:cond delay="0"/>
                                          </p:stCondLst>
                                        </p:cTn>
                                        <p:tgtEl>
                                          <p:spTgt spid="4"/>
                                        </p:tgtEl>
                                        <p:attrNameLst>
                                          <p:attrName>style.visibility</p:attrName>
                                        </p:attrNameLst>
                                      </p:cBhvr>
                                      <p:to>
                                        <p:strVal val="visible"/>
                                      </p:to>
                                    </p:set>
                                    <p:anim calcmode="lin" valueType="num">
                                      <p:cBhvr additive="base">
                                        <p:cTn id="20" dur="500" fill="hold"/>
                                        <p:tgtEl>
                                          <p:spTgt spid="4"/>
                                        </p:tgtEl>
                                        <p:attrNameLst>
                                          <p:attrName>ppt_x</p:attrName>
                                        </p:attrNameLst>
                                      </p:cBhvr>
                                      <p:tavLst>
                                        <p:tav tm="0">
                                          <p:val>
                                            <p:strVal val="#ppt_x"/>
                                          </p:val>
                                        </p:tav>
                                        <p:tav tm="100000">
                                          <p:val>
                                            <p:strVal val="#ppt_x"/>
                                          </p:val>
                                        </p:tav>
                                      </p:tavLst>
                                    </p:anim>
                                    <p:anim calcmode="lin" valueType="num">
                                      <p:cBhvr additive="base">
                                        <p:cTn id="21" dur="500" fill="hold"/>
                                        <p:tgtEl>
                                          <p:spTgt spid="4"/>
                                        </p:tgtEl>
                                        <p:attrNameLst>
                                          <p:attrName>ppt_y</p:attrName>
                                        </p:attrNameLst>
                                      </p:cBhvr>
                                      <p:tavLst>
                                        <p:tav tm="0">
                                          <p:val>
                                            <p:strVal val="1+#ppt_h/2"/>
                                          </p:val>
                                        </p:tav>
                                        <p:tav tm="100000">
                                          <p:val>
                                            <p:strVal val="#ppt_y"/>
                                          </p:val>
                                        </p:tav>
                                      </p:tavLst>
                                    </p:anim>
                                  </p:childTnLst>
                                </p:cTn>
                              </p:par>
                              <p:par>
                                <p:cTn id="22" presetID="2" presetClass="entr" presetSubtype="4" fill="hold" nodeType="withEffect">
                                  <p:stCondLst>
                                    <p:cond delay="0"/>
                                  </p:stCondLst>
                                  <p:childTnLst>
                                    <p:set>
                                      <p:cBhvr>
                                        <p:cTn id="23" dur="1" fill="hold">
                                          <p:stCondLst>
                                            <p:cond delay="0"/>
                                          </p:stCondLst>
                                        </p:cTn>
                                        <p:tgtEl>
                                          <p:spTgt spid="2"/>
                                        </p:tgtEl>
                                        <p:attrNameLst>
                                          <p:attrName>style.visibility</p:attrName>
                                        </p:attrNameLst>
                                      </p:cBhvr>
                                      <p:to>
                                        <p:strVal val="visible"/>
                                      </p:to>
                                    </p:set>
                                    <p:anim calcmode="lin" valueType="num">
                                      <p:cBhvr additive="base">
                                        <p:cTn id="24" dur="500" fill="hold"/>
                                        <p:tgtEl>
                                          <p:spTgt spid="2"/>
                                        </p:tgtEl>
                                        <p:attrNameLst>
                                          <p:attrName>ppt_x</p:attrName>
                                        </p:attrNameLst>
                                      </p:cBhvr>
                                      <p:tavLst>
                                        <p:tav tm="0">
                                          <p:val>
                                            <p:strVal val="#ppt_x"/>
                                          </p:val>
                                        </p:tav>
                                        <p:tav tm="100000">
                                          <p:val>
                                            <p:strVal val="#ppt_x"/>
                                          </p:val>
                                        </p:tav>
                                      </p:tavLst>
                                    </p:anim>
                                    <p:anim calcmode="lin" valueType="num">
                                      <p:cBhvr additive="base">
                                        <p:cTn id="25"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nvSpPr>
        <p:spPr>
          <a:xfrm>
            <a:off x="137160" y="97155"/>
            <a:ext cx="8647430" cy="560705"/>
          </a:xfrm>
          <a:prstGeom prst="rect">
            <a:avLst/>
          </a:prstGeom>
          <a:noFill/>
        </p:spPr>
        <p:txBody>
          <a:bodyPr wrap="square" lIns="68580" tIns="34290" rIns="68580" bIns="34290" rtlCol="0">
            <a:spAutoFit/>
          </a:bodyPr>
          <a:lstStyle/>
          <a:p>
            <a:pPr algn="ctr"/>
            <a:r>
              <a:rPr lang="en-US" altLang="zh-CN" sz="3200" b="1" dirty="0">
                <a:solidFill>
                  <a:schemeClr val="tx1">
                    <a:lumMod val="65000"/>
                    <a:lumOff val="35000"/>
                  </a:schemeClr>
                </a:solidFill>
                <a:latin typeface="华文中宋" panose="02010600040101010101" charset="-122"/>
                <a:ea typeface="华文中宋" panose="02010600040101010101" charset="-122"/>
                <a:cs typeface="+mn-ea"/>
                <a:sym typeface="+mn-lt"/>
              </a:rPr>
              <a:t>3.3 Location Discriminability of EMF</a:t>
            </a:r>
            <a:endParaRPr lang="en-US" altLang="zh-CN" sz="3200" b="1" dirty="0">
              <a:solidFill>
                <a:schemeClr val="tx1">
                  <a:lumMod val="65000"/>
                  <a:lumOff val="35000"/>
                </a:schemeClr>
              </a:solidFill>
              <a:latin typeface="华文中宋" panose="02010600040101010101" charset="-122"/>
              <a:ea typeface="华文中宋" panose="02010600040101010101" charset="-122"/>
              <a:cs typeface="+mn-ea"/>
              <a:sym typeface="+mn-lt"/>
            </a:endParaRPr>
          </a:p>
        </p:txBody>
      </p:sp>
      <p:cxnSp>
        <p:nvCxnSpPr>
          <p:cNvPr id="3" name="直接连接符 2"/>
          <p:cNvCxnSpPr/>
          <p:nvPr/>
        </p:nvCxnSpPr>
        <p:spPr>
          <a:xfrm>
            <a:off x="774700" y="657225"/>
            <a:ext cx="5183505" cy="635"/>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774700" y="979170"/>
            <a:ext cx="8253095" cy="460375"/>
          </a:xfrm>
          <a:prstGeom prst="rect">
            <a:avLst/>
          </a:prstGeom>
          <a:noFill/>
        </p:spPr>
        <p:txBody>
          <a:bodyPr wrap="square" rtlCol="0">
            <a:spAutoFit/>
          </a:bodyPr>
          <a:p>
            <a:pPr marL="285750" indent="-285750">
              <a:buFont typeface="Wingdings" panose="05000000000000000000" charset="0"/>
              <a:buChar char="Ø"/>
            </a:pPr>
            <a:r>
              <a:rPr lang="en-US" altLang="zh-CN" sz="2400" b="1">
                <a:latin typeface="华文中宋" panose="02010600040101010101" charset="-122"/>
                <a:ea typeface="华文中宋" panose="02010600040101010101" charset="-122"/>
              </a:rPr>
              <a:t>Phone's Power Network EMF Sensing Performance,</a:t>
            </a:r>
            <a:endParaRPr lang="en-US" altLang="zh-CN" sz="2400" b="1">
              <a:latin typeface="华文中宋" panose="02010600040101010101" charset="-122"/>
              <a:ea typeface="华文中宋" panose="02010600040101010101" charset="-122"/>
            </a:endParaRPr>
          </a:p>
        </p:txBody>
      </p:sp>
      <p:pic>
        <p:nvPicPr>
          <p:cNvPr id="2" name="图片 1"/>
          <p:cNvPicPr>
            <a:picLocks noChangeAspect="1"/>
          </p:cNvPicPr>
          <p:nvPr/>
        </p:nvPicPr>
        <p:blipFill>
          <a:blip r:embed="rId1"/>
          <a:stretch>
            <a:fillRect/>
          </a:stretch>
        </p:blipFill>
        <p:spPr>
          <a:xfrm>
            <a:off x="1419860" y="1659890"/>
            <a:ext cx="5479415" cy="2343150"/>
          </a:xfrm>
          <a:prstGeom prst="rect">
            <a:avLst/>
          </a:prstGeom>
        </p:spPr>
      </p:pic>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6"/>
                                        </p:tgtEl>
                                        <p:attrNameLst>
                                          <p:attrName>style.visibility</p:attrName>
                                        </p:attrNameLst>
                                      </p:cBhvr>
                                      <p:to>
                                        <p:strVal val="visible"/>
                                      </p:to>
                                    </p:set>
                                    <p:anim calcmode="lin" valueType="num">
                                      <p:cBhvr>
                                        <p:cTn id="7" dur="500" fill="hold"/>
                                        <p:tgtEl>
                                          <p:spTgt spid="16"/>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6"/>
                                        </p:tgtEl>
                                        <p:attrNameLst>
                                          <p:attrName>ppt_y</p:attrName>
                                        </p:attrNameLst>
                                      </p:cBhvr>
                                      <p:tavLst>
                                        <p:tav tm="0">
                                          <p:val>
                                            <p:strVal val="#ppt_y"/>
                                          </p:val>
                                        </p:tav>
                                        <p:tav tm="100000">
                                          <p:val>
                                            <p:strVal val="#ppt_y"/>
                                          </p:val>
                                        </p:tav>
                                      </p:tavLst>
                                    </p:anim>
                                    <p:anim calcmode="lin" valueType="num">
                                      <p:cBhvr>
                                        <p:cTn id="9" dur="500" fill="hold"/>
                                        <p:tgtEl>
                                          <p:spTgt spid="16"/>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6"/>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6"/>
                                        </p:tgtEl>
                                      </p:cBhvr>
                                    </p:animEffect>
                                  </p:childTnLst>
                                </p:cTn>
                              </p:par>
                            </p:childTnLst>
                          </p:cTn>
                        </p:par>
                        <p:par>
                          <p:cTn id="12" fill="hold">
                            <p:stCondLst>
                              <p:cond delay="2250"/>
                            </p:stCondLst>
                            <p:childTnLst>
                              <p:par>
                                <p:cTn id="13" presetID="22" presetClass="entr" presetSubtype="8"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left)">
                                      <p:cBhvr>
                                        <p:cTn id="15" dur="3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2"/>
                                        </p:tgtEl>
                                        <p:attrNameLst>
                                          <p:attrName>style.visibility</p:attrName>
                                        </p:attrNameLst>
                                      </p:cBhvr>
                                      <p:to>
                                        <p:strVal val="visible"/>
                                      </p:to>
                                    </p:set>
                                    <p:anim calcmode="lin" valueType="num">
                                      <p:cBhvr additive="base">
                                        <p:cTn id="20" dur="500" fill="hold"/>
                                        <p:tgtEl>
                                          <p:spTgt spid="2"/>
                                        </p:tgtEl>
                                        <p:attrNameLst>
                                          <p:attrName>ppt_x</p:attrName>
                                        </p:attrNameLst>
                                      </p:cBhvr>
                                      <p:tavLst>
                                        <p:tav tm="0">
                                          <p:val>
                                            <p:strVal val="#ppt_x"/>
                                          </p:val>
                                        </p:tav>
                                        <p:tav tm="100000">
                                          <p:val>
                                            <p:strVal val="#ppt_x"/>
                                          </p:val>
                                        </p:tav>
                                      </p:tavLst>
                                    </p:anim>
                                    <p:anim calcmode="lin" valueType="num">
                                      <p:cBhvr additive="base">
                                        <p:cTn id="21" dur="500" fill="hold"/>
                                        <p:tgtEl>
                                          <p:spTgt spid="2"/>
                                        </p:tgtEl>
                                        <p:attrNameLst>
                                          <p:attrName>ppt_y</p:attrName>
                                        </p:attrNameLst>
                                      </p:cBhvr>
                                      <p:tavLst>
                                        <p:tav tm="0">
                                          <p:val>
                                            <p:strVal val="1+#ppt_h/2"/>
                                          </p:val>
                                        </p:tav>
                                        <p:tav tm="100000">
                                          <p:val>
                                            <p:strVal val="#ppt_y"/>
                                          </p:val>
                                        </p:tav>
                                      </p:tavLst>
                                    </p:anim>
                                  </p:childTnLst>
                                </p:cTn>
                              </p:par>
                              <p:par>
                                <p:cTn id="22" presetID="2" presetClass="entr" presetSubtype="4" fill="hold" grpId="0" nodeType="withEffect">
                                  <p:stCondLst>
                                    <p:cond delay="0"/>
                                  </p:stCondLst>
                                  <p:childTnLst>
                                    <p:set>
                                      <p:cBhvr>
                                        <p:cTn id="23" dur="1" fill="hold">
                                          <p:stCondLst>
                                            <p:cond delay="0"/>
                                          </p:stCondLst>
                                        </p:cTn>
                                        <p:tgtEl>
                                          <p:spTgt spid="4"/>
                                        </p:tgtEl>
                                        <p:attrNameLst>
                                          <p:attrName>style.visibility</p:attrName>
                                        </p:attrNameLst>
                                      </p:cBhvr>
                                      <p:to>
                                        <p:strVal val="visible"/>
                                      </p:to>
                                    </p:set>
                                    <p:anim calcmode="lin" valueType="num">
                                      <p:cBhvr additive="base">
                                        <p:cTn id="24" dur="500" fill="hold"/>
                                        <p:tgtEl>
                                          <p:spTgt spid="4"/>
                                        </p:tgtEl>
                                        <p:attrNameLst>
                                          <p:attrName>ppt_x</p:attrName>
                                        </p:attrNameLst>
                                      </p:cBhvr>
                                      <p:tavLst>
                                        <p:tav tm="0">
                                          <p:val>
                                            <p:strVal val="#ppt_x"/>
                                          </p:val>
                                        </p:tav>
                                        <p:tav tm="100000">
                                          <p:val>
                                            <p:strVal val="#ppt_x"/>
                                          </p:val>
                                        </p:tav>
                                      </p:tavLst>
                                    </p:anim>
                                    <p:anim calcmode="lin" valueType="num">
                                      <p:cBhvr additive="base">
                                        <p:cTn id="25"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nvSpPr>
        <p:spPr>
          <a:xfrm>
            <a:off x="137160" y="97155"/>
            <a:ext cx="8647430" cy="560705"/>
          </a:xfrm>
          <a:prstGeom prst="rect">
            <a:avLst/>
          </a:prstGeom>
          <a:noFill/>
        </p:spPr>
        <p:txBody>
          <a:bodyPr wrap="square" lIns="68580" tIns="34290" rIns="68580" bIns="34290" rtlCol="0">
            <a:spAutoFit/>
          </a:bodyPr>
          <a:lstStyle/>
          <a:p>
            <a:pPr algn="ctr"/>
            <a:r>
              <a:rPr lang="en-US" altLang="zh-CN" sz="3200" b="1" dirty="0">
                <a:solidFill>
                  <a:schemeClr val="tx1">
                    <a:lumMod val="65000"/>
                    <a:lumOff val="35000"/>
                  </a:schemeClr>
                </a:solidFill>
                <a:latin typeface="华文中宋" panose="02010600040101010101" charset="-122"/>
                <a:ea typeface="华文中宋" panose="02010600040101010101" charset="-122"/>
                <a:cs typeface="+mn-ea"/>
                <a:sym typeface="+mn-lt"/>
              </a:rPr>
              <a:t>3.3 Location Discriminability of EMF</a:t>
            </a:r>
            <a:endParaRPr lang="en-US" altLang="zh-CN" sz="3200" b="1" dirty="0">
              <a:solidFill>
                <a:schemeClr val="tx1">
                  <a:lumMod val="65000"/>
                  <a:lumOff val="35000"/>
                </a:schemeClr>
              </a:solidFill>
              <a:latin typeface="华文中宋" panose="02010600040101010101" charset="-122"/>
              <a:ea typeface="华文中宋" panose="02010600040101010101" charset="-122"/>
              <a:cs typeface="+mn-ea"/>
              <a:sym typeface="+mn-lt"/>
            </a:endParaRPr>
          </a:p>
        </p:txBody>
      </p:sp>
      <p:cxnSp>
        <p:nvCxnSpPr>
          <p:cNvPr id="3" name="直接连接符 2"/>
          <p:cNvCxnSpPr/>
          <p:nvPr/>
        </p:nvCxnSpPr>
        <p:spPr>
          <a:xfrm>
            <a:off x="774700" y="657225"/>
            <a:ext cx="5183505" cy="635"/>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657860" y="875030"/>
            <a:ext cx="8683625" cy="1999615"/>
          </a:xfrm>
          <a:prstGeom prst="rect">
            <a:avLst/>
          </a:prstGeom>
          <a:noFill/>
        </p:spPr>
        <p:txBody>
          <a:bodyPr wrap="square" rtlCol="0">
            <a:spAutoFit/>
          </a:bodyPr>
          <a:p>
            <a:pPr marL="285750" indent="-285750">
              <a:buFont typeface="Wingdings" panose="05000000000000000000" charset="0"/>
              <a:buChar char="Ø"/>
            </a:pPr>
            <a:r>
              <a:rPr lang="en-US" altLang="zh-CN" sz="2400" b="1">
                <a:latin typeface="华文中宋" panose="02010600040101010101" charset="-122"/>
                <a:ea typeface="华文中宋" panose="02010600040101010101" charset="-122"/>
              </a:rPr>
              <a:t>Mitigating inefficacy of Geomagnetism based Sensing,</a:t>
            </a:r>
            <a:endParaRPr lang="en-US" altLang="zh-CN" sz="2400" b="1">
              <a:latin typeface="华文中宋" panose="02010600040101010101" charset="-122"/>
              <a:ea typeface="华文中宋" panose="02010600040101010101" charset="-122"/>
            </a:endParaRPr>
          </a:p>
          <a:p>
            <a:pPr marL="742950" lvl="1" indent="-285750">
              <a:buFont typeface="Wingdings" panose="05000000000000000000" charset="0"/>
              <a:buChar char="Ø"/>
            </a:pPr>
            <a:r>
              <a:rPr lang="en-US" altLang="zh-CN" sz="2000">
                <a:latin typeface="华文中宋" panose="02010600040101010101" charset="-122"/>
                <a:ea typeface="华文中宋" panose="02010600040101010101" charset="-122"/>
              </a:rPr>
              <a:t>using microphone sensed EMF to mitigate localization inefficient points by geomagnetic sensing,</a:t>
            </a:r>
            <a:endParaRPr lang="en-US" altLang="zh-CN" sz="2000">
              <a:latin typeface="华文中宋" panose="02010600040101010101" charset="-122"/>
              <a:ea typeface="华文中宋" panose="02010600040101010101" charset="-122"/>
            </a:endParaRPr>
          </a:p>
          <a:p>
            <a:pPr marL="742950" lvl="1" indent="-285750">
              <a:buFont typeface="Wingdings" panose="05000000000000000000" charset="0"/>
              <a:buChar char="Ø"/>
            </a:pPr>
            <a:r>
              <a:rPr lang="en-US" altLang="zh-CN" sz="2000">
                <a:latin typeface="华文中宋" panose="02010600040101010101" charset="-122"/>
                <a:ea typeface="华文中宋" panose="02010600040101010101" charset="-122"/>
              </a:rPr>
              <a:t>geomagnetic feature less discriminative with COTS mic,</a:t>
            </a:r>
            <a:endParaRPr lang="en-US" altLang="zh-CN" sz="2000">
              <a:latin typeface="华文中宋" panose="02010600040101010101" charset="-122"/>
              <a:ea typeface="华文中宋" panose="02010600040101010101" charset="-122"/>
            </a:endParaRPr>
          </a:p>
          <a:p>
            <a:pPr marL="742950" lvl="1" indent="-285750">
              <a:buFont typeface="Wingdings" panose="05000000000000000000" charset="0"/>
              <a:buChar char="Ø"/>
            </a:pPr>
            <a:r>
              <a:rPr lang="en-US" altLang="zh-CN" sz="2000">
                <a:latin typeface="华文中宋" panose="02010600040101010101" charset="-122"/>
                <a:ea typeface="华文中宋" panose="02010600040101010101" charset="-122"/>
              </a:rPr>
              <a:t>DTW calculate distance between sequences for geom. and EMF,</a:t>
            </a:r>
            <a:endParaRPr lang="en-US" altLang="zh-CN" sz="2000">
              <a:latin typeface="华文中宋" panose="02010600040101010101" charset="-122"/>
              <a:ea typeface="华文中宋" panose="02010600040101010101" charset="-122"/>
            </a:endParaRP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6"/>
                                        </p:tgtEl>
                                        <p:attrNameLst>
                                          <p:attrName>style.visibility</p:attrName>
                                        </p:attrNameLst>
                                      </p:cBhvr>
                                      <p:to>
                                        <p:strVal val="visible"/>
                                      </p:to>
                                    </p:set>
                                    <p:anim calcmode="lin" valueType="num">
                                      <p:cBhvr>
                                        <p:cTn id="7" dur="500" fill="hold"/>
                                        <p:tgtEl>
                                          <p:spTgt spid="16"/>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6"/>
                                        </p:tgtEl>
                                        <p:attrNameLst>
                                          <p:attrName>ppt_y</p:attrName>
                                        </p:attrNameLst>
                                      </p:cBhvr>
                                      <p:tavLst>
                                        <p:tav tm="0">
                                          <p:val>
                                            <p:strVal val="#ppt_y"/>
                                          </p:val>
                                        </p:tav>
                                        <p:tav tm="100000">
                                          <p:val>
                                            <p:strVal val="#ppt_y"/>
                                          </p:val>
                                        </p:tav>
                                      </p:tavLst>
                                    </p:anim>
                                    <p:anim calcmode="lin" valueType="num">
                                      <p:cBhvr>
                                        <p:cTn id="9" dur="500" fill="hold"/>
                                        <p:tgtEl>
                                          <p:spTgt spid="16"/>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6"/>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6"/>
                                        </p:tgtEl>
                                      </p:cBhvr>
                                    </p:animEffect>
                                  </p:childTnLst>
                                </p:cTn>
                              </p:par>
                            </p:childTnLst>
                          </p:cTn>
                        </p:par>
                        <p:par>
                          <p:cTn id="12" fill="hold">
                            <p:stCondLst>
                              <p:cond delay="2250"/>
                            </p:stCondLst>
                            <p:childTnLst>
                              <p:par>
                                <p:cTn id="13" presetID="22" presetClass="entr" presetSubtype="8"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left)">
                                      <p:cBhvr>
                                        <p:cTn id="15" dur="3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grpId="0" nodeType="clickEffect">
                                  <p:stCondLst>
                                    <p:cond delay="0"/>
                                  </p:stCondLst>
                                  <p:childTnLst>
                                    <p:set>
                                      <p:cBhvr>
                                        <p:cTn id="19" dur="1" fill="hold">
                                          <p:stCondLst>
                                            <p:cond delay="0"/>
                                          </p:stCondLst>
                                        </p:cTn>
                                        <p:tgtEl>
                                          <p:spTgt spid="4"/>
                                        </p:tgtEl>
                                        <p:attrNameLst>
                                          <p:attrName>style.visibility</p:attrName>
                                        </p:attrNameLst>
                                      </p:cBhvr>
                                      <p:to>
                                        <p:strVal val="visible"/>
                                      </p:to>
                                    </p:set>
                                    <p:anim calcmode="lin" valueType="num">
                                      <p:cBhvr additive="base">
                                        <p:cTn id="20" dur="500" fill="hold"/>
                                        <p:tgtEl>
                                          <p:spTgt spid="4"/>
                                        </p:tgtEl>
                                        <p:attrNameLst>
                                          <p:attrName>ppt_x</p:attrName>
                                        </p:attrNameLst>
                                      </p:cBhvr>
                                      <p:tavLst>
                                        <p:tav tm="0">
                                          <p:val>
                                            <p:strVal val="#ppt_x"/>
                                          </p:val>
                                        </p:tav>
                                        <p:tav tm="100000">
                                          <p:val>
                                            <p:strVal val="#ppt_x"/>
                                          </p:val>
                                        </p:tav>
                                      </p:tavLst>
                                    </p:anim>
                                    <p:anim calcmode="lin" valueType="num">
                                      <p:cBhvr additive="base">
                                        <p:cTn id="21"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nvSpPr>
        <p:spPr>
          <a:xfrm>
            <a:off x="137160" y="97155"/>
            <a:ext cx="8647430" cy="560705"/>
          </a:xfrm>
          <a:prstGeom prst="rect">
            <a:avLst/>
          </a:prstGeom>
          <a:noFill/>
        </p:spPr>
        <p:txBody>
          <a:bodyPr wrap="square" lIns="68580" tIns="34290" rIns="68580" bIns="34290" rtlCol="0">
            <a:spAutoFit/>
          </a:bodyPr>
          <a:lstStyle/>
          <a:p>
            <a:pPr algn="ctr"/>
            <a:r>
              <a:rPr lang="en-US" altLang="zh-CN" sz="3200" b="1" dirty="0">
                <a:solidFill>
                  <a:schemeClr val="tx1">
                    <a:lumMod val="65000"/>
                    <a:lumOff val="35000"/>
                  </a:schemeClr>
                </a:solidFill>
                <a:latin typeface="华文中宋" panose="02010600040101010101" charset="-122"/>
                <a:ea typeface="华文中宋" panose="02010600040101010101" charset="-122"/>
                <a:cs typeface="+mn-ea"/>
                <a:sym typeface="+mn-lt"/>
              </a:rPr>
              <a:t>3.3 Location Discriminability of EMF</a:t>
            </a:r>
            <a:endParaRPr lang="en-US" altLang="zh-CN" sz="3200" b="1" dirty="0">
              <a:solidFill>
                <a:schemeClr val="tx1">
                  <a:lumMod val="65000"/>
                  <a:lumOff val="35000"/>
                </a:schemeClr>
              </a:solidFill>
              <a:latin typeface="华文中宋" panose="02010600040101010101" charset="-122"/>
              <a:ea typeface="华文中宋" panose="02010600040101010101" charset="-122"/>
              <a:cs typeface="+mn-ea"/>
              <a:sym typeface="+mn-lt"/>
            </a:endParaRPr>
          </a:p>
        </p:txBody>
      </p:sp>
      <p:cxnSp>
        <p:nvCxnSpPr>
          <p:cNvPr id="3" name="直接连接符 2"/>
          <p:cNvCxnSpPr/>
          <p:nvPr/>
        </p:nvCxnSpPr>
        <p:spPr>
          <a:xfrm>
            <a:off x="774700" y="657225"/>
            <a:ext cx="5183505" cy="635"/>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p:nvPicPr>
        <p:blipFill>
          <a:blip r:embed="rId1"/>
          <a:stretch>
            <a:fillRect/>
          </a:stretch>
        </p:blipFill>
        <p:spPr>
          <a:xfrm>
            <a:off x="851535" y="770255"/>
            <a:ext cx="7305675" cy="4019550"/>
          </a:xfrm>
          <a:prstGeom prst="rect">
            <a:avLst/>
          </a:prstGeom>
        </p:spPr>
      </p:pic>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6"/>
                                        </p:tgtEl>
                                        <p:attrNameLst>
                                          <p:attrName>style.visibility</p:attrName>
                                        </p:attrNameLst>
                                      </p:cBhvr>
                                      <p:to>
                                        <p:strVal val="visible"/>
                                      </p:to>
                                    </p:set>
                                    <p:anim calcmode="lin" valueType="num">
                                      <p:cBhvr>
                                        <p:cTn id="7" dur="500" fill="hold"/>
                                        <p:tgtEl>
                                          <p:spTgt spid="16"/>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6"/>
                                        </p:tgtEl>
                                        <p:attrNameLst>
                                          <p:attrName>ppt_y</p:attrName>
                                        </p:attrNameLst>
                                      </p:cBhvr>
                                      <p:tavLst>
                                        <p:tav tm="0">
                                          <p:val>
                                            <p:strVal val="#ppt_y"/>
                                          </p:val>
                                        </p:tav>
                                        <p:tav tm="100000">
                                          <p:val>
                                            <p:strVal val="#ppt_y"/>
                                          </p:val>
                                        </p:tav>
                                      </p:tavLst>
                                    </p:anim>
                                    <p:anim calcmode="lin" valueType="num">
                                      <p:cBhvr>
                                        <p:cTn id="9" dur="500" fill="hold"/>
                                        <p:tgtEl>
                                          <p:spTgt spid="16"/>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6"/>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6"/>
                                        </p:tgtEl>
                                      </p:cBhvr>
                                    </p:animEffect>
                                  </p:childTnLst>
                                </p:cTn>
                              </p:par>
                            </p:childTnLst>
                          </p:cTn>
                        </p:par>
                        <p:par>
                          <p:cTn id="12" fill="hold">
                            <p:stCondLst>
                              <p:cond delay="2250"/>
                            </p:stCondLst>
                            <p:childTnLst>
                              <p:par>
                                <p:cTn id="13" presetID="22" presetClass="entr" presetSubtype="8"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left)">
                                      <p:cBhvr>
                                        <p:cTn id="15" dur="3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2"/>
                                        </p:tgtEl>
                                        <p:attrNameLst>
                                          <p:attrName>style.visibility</p:attrName>
                                        </p:attrNameLst>
                                      </p:cBhvr>
                                      <p:to>
                                        <p:strVal val="visible"/>
                                      </p:to>
                                    </p:set>
                                    <p:anim calcmode="lin" valueType="num">
                                      <p:cBhvr additive="base">
                                        <p:cTn id="20" dur="500" fill="hold"/>
                                        <p:tgtEl>
                                          <p:spTgt spid="2"/>
                                        </p:tgtEl>
                                        <p:attrNameLst>
                                          <p:attrName>ppt_x</p:attrName>
                                        </p:attrNameLst>
                                      </p:cBhvr>
                                      <p:tavLst>
                                        <p:tav tm="0">
                                          <p:val>
                                            <p:strVal val="#ppt_x"/>
                                          </p:val>
                                        </p:tav>
                                        <p:tav tm="100000">
                                          <p:val>
                                            <p:strVal val="#ppt_x"/>
                                          </p:val>
                                        </p:tav>
                                      </p:tavLst>
                                    </p:anim>
                                    <p:anim calcmode="lin" valueType="num">
                                      <p:cBhvr additive="base">
                                        <p:cTn id="21"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nvSpPr>
        <p:spPr>
          <a:xfrm>
            <a:off x="137160" y="97155"/>
            <a:ext cx="8647430" cy="560705"/>
          </a:xfrm>
          <a:prstGeom prst="rect">
            <a:avLst/>
          </a:prstGeom>
          <a:noFill/>
        </p:spPr>
        <p:txBody>
          <a:bodyPr wrap="square" lIns="68580" tIns="34290" rIns="68580" bIns="34290" rtlCol="0">
            <a:spAutoFit/>
          </a:bodyPr>
          <a:lstStyle/>
          <a:p>
            <a:pPr algn="ctr"/>
            <a:r>
              <a:rPr lang="en-US" altLang="zh-CN" sz="3200" b="1" dirty="0">
                <a:solidFill>
                  <a:schemeClr val="tx1">
                    <a:lumMod val="65000"/>
                    <a:lumOff val="35000"/>
                  </a:schemeClr>
                </a:solidFill>
                <a:latin typeface="华文中宋" panose="02010600040101010101" charset="-122"/>
                <a:ea typeface="华文中宋" panose="02010600040101010101" charset="-122"/>
                <a:cs typeface="+mn-ea"/>
                <a:sym typeface="+mn-lt"/>
              </a:rPr>
              <a:t>3.3 Location Discriminability of EMF</a:t>
            </a:r>
            <a:endParaRPr lang="en-US" altLang="zh-CN" sz="3200" b="1" dirty="0">
              <a:solidFill>
                <a:schemeClr val="tx1">
                  <a:lumMod val="65000"/>
                  <a:lumOff val="35000"/>
                </a:schemeClr>
              </a:solidFill>
              <a:latin typeface="华文中宋" panose="02010600040101010101" charset="-122"/>
              <a:ea typeface="华文中宋" panose="02010600040101010101" charset="-122"/>
              <a:cs typeface="+mn-ea"/>
              <a:sym typeface="+mn-lt"/>
            </a:endParaRPr>
          </a:p>
        </p:txBody>
      </p:sp>
      <p:cxnSp>
        <p:nvCxnSpPr>
          <p:cNvPr id="3" name="直接连接符 2"/>
          <p:cNvCxnSpPr/>
          <p:nvPr/>
        </p:nvCxnSpPr>
        <p:spPr>
          <a:xfrm>
            <a:off x="774700" y="657225"/>
            <a:ext cx="5183505" cy="635"/>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923925" y="1155700"/>
            <a:ext cx="7434580" cy="2738120"/>
          </a:xfrm>
          <a:prstGeom prst="rect">
            <a:avLst/>
          </a:prstGeom>
          <a:noFill/>
        </p:spPr>
        <p:txBody>
          <a:bodyPr wrap="square" rtlCol="0">
            <a:spAutoFit/>
          </a:bodyPr>
          <a:p>
            <a:pPr marL="457200" indent="-457200">
              <a:buFont typeface="Wingdings" panose="05000000000000000000" charset="0"/>
              <a:buChar char="Ø"/>
            </a:pPr>
            <a:r>
              <a:rPr lang="en-US" altLang="zh-CN" sz="2800">
                <a:latin typeface="华文中宋" panose="02010600040101010101" charset="-122"/>
                <a:ea typeface="华文中宋" panose="02010600040101010101" charset="-122"/>
              </a:rPr>
              <a:t>Power Consumption of EMF sensing,</a:t>
            </a:r>
            <a:endParaRPr lang="en-US" altLang="zh-CN" sz="2800">
              <a:latin typeface="华文中宋" panose="02010600040101010101" charset="-122"/>
              <a:ea typeface="华文中宋" panose="02010600040101010101" charset="-122"/>
            </a:endParaRPr>
          </a:p>
          <a:p>
            <a:pPr marL="914400" lvl="1" indent="-457200">
              <a:buFont typeface="Wingdings" panose="05000000000000000000" charset="0"/>
              <a:buChar char="Ø"/>
            </a:pPr>
            <a:r>
              <a:rPr lang="en-US" altLang="zh-CN" sz="2400">
                <a:latin typeface="华文中宋" panose="02010600040101010101" charset="-122"/>
                <a:ea typeface="华文中宋" panose="02010600040101010101" charset="-122"/>
              </a:rPr>
              <a:t>study[40], sampling mic power is low,</a:t>
            </a:r>
            <a:endParaRPr lang="en-US" altLang="zh-CN" sz="2400">
              <a:latin typeface="华文中宋" panose="02010600040101010101" charset="-122"/>
              <a:ea typeface="华文中宋" panose="02010600040101010101" charset="-122"/>
            </a:endParaRPr>
          </a:p>
          <a:p>
            <a:pPr marL="914400" lvl="1" indent="-457200">
              <a:buFont typeface="Wingdings" panose="05000000000000000000" charset="0"/>
              <a:buChar char="Ø"/>
            </a:pPr>
            <a:r>
              <a:rPr lang="en-US" altLang="zh-CN" sz="2400">
                <a:latin typeface="华文中宋" panose="02010600040101010101" charset="-122"/>
                <a:ea typeface="华文中宋" panose="02010600040101010101" charset="-122"/>
              </a:rPr>
              <a:t>acoustic-based virtual assists require mic alway on,</a:t>
            </a:r>
            <a:endParaRPr lang="en-US" altLang="zh-CN" sz="2400">
              <a:latin typeface="华文中宋" panose="02010600040101010101" charset="-122"/>
              <a:ea typeface="华文中宋" panose="02010600040101010101" charset="-122"/>
            </a:endParaRPr>
          </a:p>
          <a:p>
            <a:pPr marL="914400" lvl="1" indent="-457200">
              <a:buFont typeface="Wingdings" panose="05000000000000000000" charset="0"/>
              <a:buChar char="Ø"/>
            </a:pPr>
            <a:r>
              <a:rPr lang="en-US" altLang="zh-CN" sz="2400">
                <a:latin typeface="华文中宋" panose="02010600040101010101" charset="-122"/>
                <a:ea typeface="华文中宋" panose="02010600040101010101" charset="-122"/>
              </a:rPr>
              <a:t>Proposed approach leverage the audio data collected by virtual assists </a:t>
            </a:r>
            <a:r>
              <a:rPr lang="en-US" altLang="zh-CN" sz="2400">
                <a:solidFill>
                  <a:srgbClr val="FF0000"/>
                </a:solidFill>
                <a:latin typeface="华文中宋" panose="02010600040101010101" charset="-122"/>
                <a:ea typeface="华文中宋" panose="02010600040101010101" charset="-122"/>
              </a:rPr>
              <a:t>without incurring excessive energy consumption,</a:t>
            </a:r>
            <a:endParaRPr lang="en-US" altLang="zh-CN" sz="2400">
              <a:solidFill>
                <a:srgbClr val="FF0000"/>
              </a:solidFill>
              <a:latin typeface="华文中宋" panose="02010600040101010101" charset="-122"/>
              <a:ea typeface="华文中宋" panose="02010600040101010101" charset="-122"/>
            </a:endParaRP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6"/>
                                        </p:tgtEl>
                                        <p:attrNameLst>
                                          <p:attrName>style.visibility</p:attrName>
                                        </p:attrNameLst>
                                      </p:cBhvr>
                                      <p:to>
                                        <p:strVal val="visible"/>
                                      </p:to>
                                    </p:set>
                                    <p:anim calcmode="lin" valueType="num">
                                      <p:cBhvr>
                                        <p:cTn id="7" dur="500" fill="hold"/>
                                        <p:tgtEl>
                                          <p:spTgt spid="16"/>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6"/>
                                        </p:tgtEl>
                                        <p:attrNameLst>
                                          <p:attrName>ppt_y</p:attrName>
                                        </p:attrNameLst>
                                      </p:cBhvr>
                                      <p:tavLst>
                                        <p:tav tm="0">
                                          <p:val>
                                            <p:strVal val="#ppt_y"/>
                                          </p:val>
                                        </p:tav>
                                        <p:tav tm="100000">
                                          <p:val>
                                            <p:strVal val="#ppt_y"/>
                                          </p:val>
                                        </p:tav>
                                      </p:tavLst>
                                    </p:anim>
                                    <p:anim calcmode="lin" valueType="num">
                                      <p:cBhvr>
                                        <p:cTn id="9" dur="500" fill="hold"/>
                                        <p:tgtEl>
                                          <p:spTgt spid="16"/>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6"/>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6"/>
                                        </p:tgtEl>
                                      </p:cBhvr>
                                    </p:animEffect>
                                  </p:childTnLst>
                                </p:cTn>
                              </p:par>
                            </p:childTnLst>
                          </p:cTn>
                        </p:par>
                        <p:par>
                          <p:cTn id="12" fill="hold">
                            <p:stCondLst>
                              <p:cond delay="2250"/>
                            </p:stCondLst>
                            <p:childTnLst>
                              <p:par>
                                <p:cTn id="13" presetID="22" presetClass="entr" presetSubtype="8"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left)">
                                      <p:cBhvr>
                                        <p:cTn id="15" dur="3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grpId="0" nodeType="clickEffect">
                                  <p:stCondLst>
                                    <p:cond delay="0"/>
                                  </p:stCondLst>
                                  <p:childTnLst>
                                    <p:set>
                                      <p:cBhvr>
                                        <p:cTn id="19" dur="1" fill="hold">
                                          <p:stCondLst>
                                            <p:cond delay="0"/>
                                          </p:stCondLst>
                                        </p:cTn>
                                        <p:tgtEl>
                                          <p:spTgt spid="4"/>
                                        </p:tgtEl>
                                        <p:attrNameLst>
                                          <p:attrName>style.visibility</p:attrName>
                                        </p:attrNameLst>
                                      </p:cBhvr>
                                      <p:to>
                                        <p:strVal val="visible"/>
                                      </p:to>
                                    </p:set>
                                    <p:anim calcmode="lin" valueType="num">
                                      <p:cBhvr additive="base">
                                        <p:cTn id="20" dur="500" fill="hold"/>
                                        <p:tgtEl>
                                          <p:spTgt spid="4"/>
                                        </p:tgtEl>
                                        <p:attrNameLst>
                                          <p:attrName>ppt_x</p:attrName>
                                        </p:attrNameLst>
                                      </p:cBhvr>
                                      <p:tavLst>
                                        <p:tav tm="0">
                                          <p:val>
                                            <p:strVal val="#ppt_x"/>
                                          </p:val>
                                        </p:tav>
                                        <p:tav tm="100000">
                                          <p:val>
                                            <p:strVal val="#ppt_x"/>
                                          </p:val>
                                        </p:tav>
                                      </p:tavLst>
                                    </p:anim>
                                    <p:anim calcmode="lin" valueType="num">
                                      <p:cBhvr additive="base">
                                        <p:cTn id="21"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4"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1" cstate="screen">
            <a:lum/>
          </a:blip>
          <a:srcRect/>
          <a:stretch>
            <a:fillRect/>
          </a:stretch>
        </a:blipFill>
        <a:effectLst/>
      </p:bgPr>
    </p:bg>
    <p:spTree>
      <p:nvGrpSpPr>
        <p:cNvPr id="1" name=""/>
        <p:cNvGrpSpPr/>
        <p:nvPr/>
      </p:nvGrpSpPr>
      <p:grpSpPr>
        <a:xfrm>
          <a:off x="0" y="0"/>
          <a:ext cx="0" cy="0"/>
          <a:chOff x="0" y="0"/>
          <a:chExt cx="0" cy="0"/>
        </a:xfrm>
      </p:grpSpPr>
      <p:sp>
        <p:nvSpPr>
          <p:cNvPr id="102" name="椭圆 101"/>
          <p:cNvSpPr/>
          <p:nvPr/>
        </p:nvSpPr>
        <p:spPr>
          <a:xfrm>
            <a:off x="3819635" y="1089058"/>
            <a:ext cx="1500028" cy="1500028"/>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文本框 11"/>
          <p:cNvSpPr txBox="1"/>
          <p:nvPr/>
        </p:nvSpPr>
        <p:spPr>
          <a:xfrm>
            <a:off x="2294397" y="2717376"/>
            <a:ext cx="4555207" cy="1114425"/>
          </a:xfrm>
          <a:prstGeom prst="rect">
            <a:avLst/>
          </a:prstGeom>
          <a:noFill/>
        </p:spPr>
        <p:txBody>
          <a:bodyPr wrap="square" lIns="68580" tIns="34290" rIns="68580" bIns="34290" rtlCol="0">
            <a:spAutoFit/>
          </a:bodyPr>
          <a:lstStyle/>
          <a:p>
            <a:pPr algn="ctr"/>
            <a:r>
              <a:rPr lang="en-US" altLang="zh-CN" sz="3400" b="1" dirty="0">
                <a:solidFill>
                  <a:schemeClr val="tx1">
                    <a:lumMod val="65000"/>
                    <a:lumOff val="35000"/>
                  </a:schemeClr>
                </a:solidFill>
                <a:cs typeface="+mn-ea"/>
              </a:rPr>
              <a:t>SLAM WITH POWER NETWORK EMF</a:t>
            </a:r>
            <a:endParaRPr lang="en-US" altLang="zh-CN" sz="3400" b="1" dirty="0">
              <a:solidFill>
                <a:schemeClr val="tx1">
                  <a:lumMod val="65000"/>
                  <a:lumOff val="35000"/>
                </a:schemeClr>
              </a:solidFill>
              <a:cs typeface="+mn-ea"/>
            </a:endParaRPr>
          </a:p>
        </p:txBody>
      </p:sp>
      <p:sp>
        <p:nvSpPr>
          <p:cNvPr id="105" name="文本框 11"/>
          <p:cNvSpPr txBox="1"/>
          <p:nvPr/>
        </p:nvSpPr>
        <p:spPr>
          <a:xfrm>
            <a:off x="3713476" y="1575042"/>
            <a:ext cx="1732894" cy="837565"/>
          </a:xfrm>
          <a:prstGeom prst="rect">
            <a:avLst/>
          </a:prstGeom>
          <a:noFill/>
        </p:spPr>
        <p:txBody>
          <a:bodyPr wrap="square" lIns="68580" tIns="34290" rIns="68580" bIns="34290" rtlCol="0">
            <a:spAutoFit/>
          </a:bodyPr>
          <a:lstStyle/>
          <a:p>
            <a:pPr algn="ctr">
              <a:lnSpc>
                <a:spcPts val="3000"/>
              </a:lnSpc>
            </a:pPr>
            <a:r>
              <a:rPr lang="en-US" altLang="zh-CN" sz="5400" dirty="0">
                <a:solidFill>
                  <a:schemeClr val="bg1"/>
                </a:solidFill>
                <a:cs typeface="+mn-ea"/>
                <a:sym typeface="+mn-lt"/>
              </a:rPr>
              <a:t>04</a:t>
            </a:r>
            <a:endParaRPr lang="zh-CN" altLang="en-US" sz="5400" dirty="0">
              <a:solidFill>
                <a:schemeClr val="bg1"/>
              </a:solidFill>
              <a:cs typeface="+mn-ea"/>
              <a:sym typeface="+mn-lt"/>
            </a:endParaRPr>
          </a:p>
          <a:p>
            <a:pPr algn="ctr">
              <a:lnSpc>
                <a:spcPts val="3000"/>
              </a:lnSpc>
            </a:pPr>
            <a:r>
              <a:rPr lang="en-US" altLang="zh-CN" sz="2400" dirty="0">
                <a:solidFill>
                  <a:schemeClr val="bg1"/>
                </a:solidFill>
                <a:cs typeface="+mn-ea"/>
                <a:sym typeface="+mn-lt"/>
              </a:rPr>
              <a:t>SECTION </a:t>
            </a:r>
            <a:endParaRPr lang="en-US" altLang="zh-CN" sz="2400" dirty="0">
              <a:solidFill>
                <a:schemeClr val="bg1"/>
              </a:solidFill>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102"/>
                                        </p:tgtEl>
                                        <p:attrNameLst>
                                          <p:attrName>style.visibility</p:attrName>
                                        </p:attrNameLst>
                                      </p:cBhvr>
                                      <p:to>
                                        <p:strVal val="visible"/>
                                      </p:to>
                                    </p:set>
                                    <p:animEffect transition="in" filter="wheel(1)">
                                      <p:cBhvr>
                                        <p:cTn id="7" dur="600"/>
                                        <p:tgtEl>
                                          <p:spTgt spid="102"/>
                                        </p:tgtEl>
                                      </p:cBhvr>
                                    </p:animEffect>
                                  </p:childTnLst>
                                </p:cTn>
                              </p:par>
                            </p:childTnLst>
                          </p:cTn>
                        </p:par>
                        <p:par>
                          <p:cTn id="8" fill="hold">
                            <p:stCondLst>
                              <p:cond delay="1000"/>
                            </p:stCondLst>
                            <p:childTnLst>
                              <p:par>
                                <p:cTn id="9" presetID="53" presetClass="entr" presetSubtype="16" fill="hold" grpId="0" nodeType="afterEffect">
                                  <p:stCondLst>
                                    <p:cond delay="0"/>
                                  </p:stCondLst>
                                  <p:childTnLst>
                                    <p:set>
                                      <p:cBhvr>
                                        <p:cTn id="10" dur="1" fill="hold">
                                          <p:stCondLst>
                                            <p:cond delay="0"/>
                                          </p:stCondLst>
                                        </p:cTn>
                                        <p:tgtEl>
                                          <p:spTgt spid="105"/>
                                        </p:tgtEl>
                                        <p:attrNameLst>
                                          <p:attrName>style.visibility</p:attrName>
                                        </p:attrNameLst>
                                      </p:cBhvr>
                                      <p:to>
                                        <p:strVal val="visible"/>
                                      </p:to>
                                    </p:set>
                                    <p:anim calcmode="lin" valueType="num">
                                      <p:cBhvr>
                                        <p:cTn id="11" dur="500" fill="hold"/>
                                        <p:tgtEl>
                                          <p:spTgt spid="105"/>
                                        </p:tgtEl>
                                        <p:attrNameLst>
                                          <p:attrName>ppt_w</p:attrName>
                                        </p:attrNameLst>
                                      </p:cBhvr>
                                      <p:tavLst>
                                        <p:tav tm="0">
                                          <p:val>
                                            <p:fltVal val="0"/>
                                          </p:val>
                                        </p:tav>
                                        <p:tav tm="100000">
                                          <p:val>
                                            <p:strVal val="#ppt_w"/>
                                          </p:val>
                                        </p:tav>
                                      </p:tavLst>
                                    </p:anim>
                                    <p:anim calcmode="lin" valueType="num">
                                      <p:cBhvr>
                                        <p:cTn id="12" dur="500" fill="hold"/>
                                        <p:tgtEl>
                                          <p:spTgt spid="105"/>
                                        </p:tgtEl>
                                        <p:attrNameLst>
                                          <p:attrName>ppt_h</p:attrName>
                                        </p:attrNameLst>
                                      </p:cBhvr>
                                      <p:tavLst>
                                        <p:tav tm="0">
                                          <p:val>
                                            <p:fltVal val="0"/>
                                          </p:val>
                                        </p:tav>
                                        <p:tav tm="100000">
                                          <p:val>
                                            <p:strVal val="#ppt_h"/>
                                          </p:val>
                                        </p:tav>
                                      </p:tavLst>
                                    </p:anim>
                                    <p:animEffect transition="in" filter="fade">
                                      <p:cBhvr>
                                        <p:cTn id="13" dur="500"/>
                                        <p:tgtEl>
                                          <p:spTgt spid="105"/>
                                        </p:tgtEl>
                                      </p:cBhvr>
                                    </p:animEffect>
                                  </p:childTnLst>
                                </p:cTn>
                              </p:par>
                            </p:childTnLst>
                          </p:cTn>
                        </p:par>
                        <p:par>
                          <p:cTn id="14" fill="hold">
                            <p:stCondLst>
                              <p:cond delay="1500"/>
                            </p:stCondLst>
                            <p:childTnLst>
                              <p:par>
                                <p:cTn id="15" presetID="41" presetClass="entr" presetSubtype="0" fill="hold" grpId="0" nodeType="afterEffect">
                                  <p:stCondLst>
                                    <p:cond delay="0"/>
                                  </p:stCondLst>
                                  <p:iterate type="lt">
                                    <p:tmPct val="10000"/>
                                  </p:iterate>
                                  <p:childTnLst>
                                    <p:set>
                                      <p:cBhvr>
                                        <p:cTn id="16" dur="1" fill="hold">
                                          <p:stCondLst>
                                            <p:cond delay="0"/>
                                          </p:stCondLst>
                                        </p:cTn>
                                        <p:tgtEl>
                                          <p:spTgt spid="103"/>
                                        </p:tgtEl>
                                        <p:attrNameLst>
                                          <p:attrName>style.visibility</p:attrName>
                                        </p:attrNameLst>
                                      </p:cBhvr>
                                      <p:to>
                                        <p:strVal val="visible"/>
                                      </p:to>
                                    </p:set>
                                    <p:anim calcmode="lin" valueType="num">
                                      <p:cBhvr>
                                        <p:cTn id="17" dur="500" fill="hold"/>
                                        <p:tgtEl>
                                          <p:spTgt spid="103"/>
                                        </p:tgtEl>
                                        <p:attrNameLst>
                                          <p:attrName>ppt_x</p:attrName>
                                        </p:attrNameLst>
                                      </p:cBhvr>
                                      <p:tavLst>
                                        <p:tav tm="0">
                                          <p:val>
                                            <p:strVal val="#ppt_x"/>
                                          </p:val>
                                        </p:tav>
                                        <p:tav tm="50000">
                                          <p:val>
                                            <p:strVal val="#ppt_x+.1"/>
                                          </p:val>
                                        </p:tav>
                                        <p:tav tm="100000">
                                          <p:val>
                                            <p:strVal val="#ppt_x"/>
                                          </p:val>
                                        </p:tav>
                                      </p:tavLst>
                                    </p:anim>
                                    <p:anim calcmode="lin" valueType="num">
                                      <p:cBhvr>
                                        <p:cTn id="18" dur="500" fill="hold"/>
                                        <p:tgtEl>
                                          <p:spTgt spid="103"/>
                                        </p:tgtEl>
                                        <p:attrNameLst>
                                          <p:attrName>ppt_y</p:attrName>
                                        </p:attrNameLst>
                                      </p:cBhvr>
                                      <p:tavLst>
                                        <p:tav tm="0">
                                          <p:val>
                                            <p:strVal val="#ppt_y"/>
                                          </p:val>
                                        </p:tav>
                                        <p:tav tm="100000">
                                          <p:val>
                                            <p:strVal val="#ppt_y"/>
                                          </p:val>
                                        </p:tav>
                                      </p:tavLst>
                                    </p:anim>
                                    <p:anim calcmode="lin" valueType="num">
                                      <p:cBhvr>
                                        <p:cTn id="19" dur="500" fill="hold"/>
                                        <p:tgtEl>
                                          <p:spTgt spid="103"/>
                                        </p:tgtEl>
                                        <p:attrNameLst>
                                          <p:attrName>ppt_h</p:attrName>
                                        </p:attrNameLst>
                                      </p:cBhvr>
                                      <p:tavLst>
                                        <p:tav tm="0">
                                          <p:val>
                                            <p:strVal val="#ppt_h/10"/>
                                          </p:val>
                                        </p:tav>
                                        <p:tav tm="50000">
                                          <p:val>
                                            <p:strVal val="#ppt_h+.01"/>
                                          </p:val>
                                        </p:tav>
                                        <p:tav tm="100000">
                                          <p:val>
                                            <p:strVal val="#ppt_h"/>
                                          </p:val>
                                        </p:tav>
                                      </p:tavLst>
                                    </p:anim>
                                    <p:anim calcmode="lin" valueType="num">
                                      <p:cBhvr>
                                        <p:cTn id="20" dur="500" fill="hold"/>
                                        <p:tgtEl>
                                          <p:spTgt spid="103"/>
                                        </p:tgtEl>
                                        <p:attrNameLst>
                                          <p:attrName>ppt_w</p:attrName>
                                        </p:attrNameLst>
                                      </p:cBhvr>
                                      <p:tavLst>
                                        <p:tav tm="0">
                                          <p:val>
                                            <p:strVal val="#ppt_w/10"/>
                                          </p:val>
                                        </p:tav>
                                        <p:tav tm="50000">
                                          <p:val>
                                            <p:strVal val="#ppt_w+.01"/>
                                          </p:val>
                                        </p:tav>
                                        <p:tav tm="100000">
                                          <p:val>
                                            <p:strVal val="#ppt_w"/>
                                          </p:val>
                                        </p:tav>
                                      </p:tavLst>
                                    </p:anim>
                                    <p:animEffect transition="in" filter="fade">
                                      <p:cBhvr>
                                        <p:cTn id="21" dur="500" tmFilter="0,0; .5, 1; 1, 1"/>
                                        <p:tgtEl>
                                          <p:spTgt spid="1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 grpId="0" animBg="1"/>
      <p:bldP spid="103" grpId="0"/>
      <p:bldP spid="10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nvSpPr>
        <p:spPr>
          <a:xfrm>
            <a:off x="119380" y="154940"/>
            <a:ext cx="5087620" cy="560705"/>
          </a:xfrm>
          <a:prstGeom prst="rect">
            <a:avLst/>
          </a:prstGeom>
          <a:noFill/>
        </p:spPr>
        <p:txBody>
          <a:bodyPr wrap="square" lIns="68580" tIns="34290" rIns="68580" bIns="34290" rtlCol="0">
            <a:spAutoFit/>
          </a:bodyPr>
          <a:lstStyle/>
          <a:p>
            <a:pPr algn="ctr"/>
            <a:r>
              <a:rPr lang="en-US" altLang="zh-CN" sz="3200" b="1" dirty="0">
                <a:solidFill>
                  <a:schemeClr val="tx1">
                    <a:lumMod val="65000"/>
                    <a:lumOff val="35000"/>
                  </a:schemeClr>
                </a:solidFill>
                <a:latin typeface="华文中宋" panose="02010600040101010101" charset="-122"/>
                <a:ea typeface="华文中宋" panose="02010600040101010101" charset="-122"/>
                <a:cs typeface="+mn-ea"/>
                <a:sym typeface="+mn-lt"/>
              </a:rPr>
              <a:t>4 SLAM WITH EMF</a:t>
            </a:r>
            <a:endParaRPr lang="en-US" altLang="zh-CN" sz="3200" b="1" dirty="0">
              <a:solidFill>
                <a:schemeClr val="tx1">
                  <a:lumMod val="65000"/>
                  <a:lumOff val="35000"/>
                </a:schemeClr>
              </a:solidFill>
              <a:latin typeface="华文中宋" panose="02010600040101010101" charset="-122"/>
              <a:ea typeface="华文中宋" panose="02010600040101010101" charset="-122"/>
              <a:cs typeface="+mn-ea"/>
              <a:sym typeface="+mn-lt"/>
            </a:endParaRPr>
          </a:p>
        </p:txBody>
      </p:sp>
      <p:cxnSp>
        <p:nvCxnSpPr>
          <p:cNvPr id="3" name="直接连接符 2"/>
          <p:cNvCxnSpPr/>
          <p:nvPr/>
        </p:nvCxnSpPr>
        <p:spPr>
          <a:xfrm>
            <a:off x="774700" y="657225"/>
            <a:ext cx="5183505" cy="635"/>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527050" y="855980"/>
            <a:ext cx="8253095" cy="3046095"/>
          </a:xfrm>
          <a:prstGeom prst="rect">
            <a:avLst/>
          </a:prstGeom>
          <a:noFill/>
        </p:spPr>
        <p:txBody>
          <a:bodyPr wrap="square" rtlCol="0">
            <a:spAutoFit/>
          </a:bodyPr>
          <a:p>
            <a:pPr marL="342900" indent="-342900">
              <a:buFont typeface="Wingdings" panose="05000000000000000000" charset="0"/>
              <a:buChar char="Ø"/>
            </a:pPr>
            <a:r>
              <a:rPr lang="en-US" altLang="zh-CN" sz="2400">
                <a:latin typeface="华文中宋" panose="02010600040101010101" charset="-122"/>
                <a:ea typeface="华文中宋" panose="02010600040101010101" charset="-122"/>
              </a:rPr>
              <a:t>EMF exhibit,</a:t>
            </a:r>
            <a:endParaRPr lang="en-US" altLang="zh-CN" sz="2400">
              <a:latin typeface="华文中宋" panose="02010600040101010101" charset="-122"/>
              <a:ea typeface="华文中宋" panose="02010600040101010101" charset="-122"/>
            </a:endParaRPr>
          </a:p>
          <a:p>
            <a:pPr marL="800100" lvl="1" indent="-342900">
              <a:buFont typeface="Wingdings" panose="05000000000000000000" charset="0"/>
              <a:buChar char="Ø"/>
            </a:pPr>
            <a:r>
              <a:rPr lang="en-US" altLang="zh-CN" sz="2400">
                <a:latin typeface="华文中宋" panose="02010600040101010101" charset="-122"/>
                <a:ea typeface="华文中宋" panose="02010600040101010101" charset="-122"/>
              </a:rPr>
              <a:t>temporal stability comparing to geomagnetism</a:t>
            </a:r>
            <a:endParaRPr lang="en-US" altLang="zh-CN" sz="2400">
              <a:latin typeface="华文中宋" panose="02010600040101010101" charset="-122"/>
              <a:ea typeface="华文中宋" panose="02010600040101010101" charset="-122"/>
            </a:endParaRPr>
          </a:p>
          <a:p>
            <a:pPr marL="800100" lvl="1" indent="-342900">
              <a:buFont typeface="Wingdings" panose="05000000000000000000" charset="0"/>
              <a:buChar char="Ø"/>
            </a:pPr>
            <a:r>
              <a:rPr lang="en-US" altLang="zh-CN" sz="2400">
                <a:latin typeface="华文中宋" panose="02010600040101010101" charset="-122"/>
                <a:ea typeface="华文中宋" panose="02010600040101010101" charset="-122"/>
              </a:rPr>
              <a:t>spatial discriminability</a:t>
            </a:r>
            <a:endParaRPr lang="en-US" altLang="zh-CN" sz="2400">
              <a:latin typeface="华文中宋" panose="02010600040101010101" charset="-122"/>
              <a:ea typeface="华文中宋" panose="02010600040101010101" charset="-122"/>
            </a:endParaRPr>
          </a:p>
          <a:p>
            <a:pPr lvl="0" indent="-342900">
              <a:buFont typeface="Wingdings" panose="05000000000000000000" charset="0"/>
              <a:buChar char="Ø"/>
            </a:pPr>
            <a:r>
              <a:rPr lang="en-US" altLang="zh-CN" sz="2400">
                <a:latin typeface="华文中宋" panose="02010600040101010101" charset="-122"/>
                <a:ea typeface="华文中宋" panose="02010600040101010101" charset="-122"/>
              </a:rPr>
              <a:t>EMF contain false positive in </a:t>
            </a:r>
            <a:r>
              <a:rPr lang="en-US" altLang="zh-CN" sz="2400">
                <a:latin typeface="华文中宋" panose="02010600040101010101" charset="-122"/>
                <a:ea typeface="华文中宋" panose="02010600040101010101" charset="-122"/>
                <a:sym typeface="+mn-ea"/>
              </a:rPr>
              <a:t>Loop closure,</a:t>
            </a:r>
            <a:endParaRPr lang="en-US" altLang="zh-CN" sz="2400">
              <a:latin typeface="华文中宋" panose="02010600040101010101" charset="-122"/>
              <a:ea typeface="华文中宋" panose="02010600040101010101" charset="-122"/>
            </a:endParaRPr>
          </a:p>
          <a:p>
            <a:pPr lvl="2" indent="-342900">
              <a:buFont typeface="Wingdings" panose="05000000000000000000" charset="0"/>
              <a:buChar char="Ø"/>
            </a:pPr>
            <a:r>
              <a:rPr lang="en-US" altLang="zh-CN" sz="2400">
                <a:latin typeface="华文中宋" panose="02010600040101010101" charset="-122"/>
                <a:ea typeface="华文中宋" panose="02010600040101010101" charset="-122"/>
              </a:rPr>
              <a:t>a novel loop closure detection/curation algorithm,</a:t>
            </a:r>
            <a:endParaRPr lang="en-US" altLang="zh-CN" sz="2400">
              <a:latin typeface="华文中宋" panose="02010600040101010101" charset="-122"/>
              <a:ea typeface="华文中宋" panose="02010600040101010101" charset="-122"/>
            </a:endParaRPr>
          </a:p>
          <a:p>
            <a:pPr lvl="1" indent="-342900">
              <a:buFont typeface="Wingdings" panose="05000000000000000000" charset="0"/>
              <a:buChar char="Ø"/>
            </a:pPr>
            <a:r>
              <a:rPr lang="en-US" altLang="zh-CN" sz="2400">
                <a:latin typeface="华文中宋" panose="02010600040101010101" charset="-122"/>
                <a:ea typeface="华文中宋" panose="02010600040101010101" charset="-122"/>
              </a:rPr>
              <a:t>4.1 formulation,</a:t>
            </a:r>
            <a:endParaRPr lang="en-US" altLang="zh-CN" sz="2400">
              <a:latin typeface="华文中宋" panose="02010600040101010101" charset="-122"/>
              <a:ea typeface="华文中宋" panose="02010600040101010101" charset="-122"/>
            </a:endParaRPr>
          </a:p>
          <a:p>
            <a:pPr lvl="1" indent="-342900">
              <a:buFont typeface="Wingdings" panose="05000000000000000000" charset="0"/>
              <a:buChar char="Ø"/>
            </a:pPr>
            <a:r>
              <a:rPr lang="en-US" altLang="zh-CN" sz="2400">
                <a:latin typeface="华文中宋" panose="02010600040101010101" charset="-122"/>
                <a:ea typeface="华文中宋" panose="02010600040101010101" charset="-122"/>
              </a:rPr>
              <a:t>4.2-4.3 discuss algorithm,</a:t>
            </a:r>
            <a:endParaRPr lang="en-US" altLang="zh-CN" sz="2400">
              <a:latin typeface="华文中宋" panose="02010600040101010101" charset="-122"/>
              <a:ea typeface="华文中宋" panose="02010600040101010101" charset="-122"/>
            </a:endParaRPr>
          </a:p>
          <a:p>
            <a:pPr lvl="1" indent="-342900">
              <a:buFont typeface="Wingdings" panose="05000000000000000000" charset="0"/>
              <a:buChar char="Ø"/>
            </a:pPr>
            <a:r>
              <a:rPr lang="en-US" altLang="zh-CN" sz="2400">
                <a:latin typeface="华文中宋" panose="02010600040101010101" charset="-122"/>
                <a:ea typeface="华文中宋" panose="02010600040101010101" charset="-122"/>
              </a:rPr>
              <a:t>4.4 online localization scheme,</a:t>
            </a:r>
            <a:endParaRPr lang="en-US" altLang="zh-CN" sz="2400">
              <a:latin typeface="华文中宋" panose="02010600040101010101" charset="-122"/>
              <a:ea typeface="华文中宋" panose="02010600040101010101" charset="-122"/>
            </a:endParaRP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6"/>
                                        </p:tgtEl>
                                        <p:attrNameLst>
                                          <p:attrName>style.visibility</p:attrName>
                                        </p:attrNameLst>
                                      </p:cBhvr>
                                      <p:to>
                                        <p:strVal val="visible"/>
                                      </p:to>
                                    </p:set>
                                    <p:anim calcmode="lin" valueType="num">
                                      <p:cBhvr>
                                        <p:cTn id="7" dur="500" fill="hold"/>
                                        <p:tgtEl>
                                          <p:spTgt spid="16"/>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6"/>
                                        </p:tgtEl>
                                        <p:attrNameLst>
                                          <p:attrName>ppt_y</p:attrName>
                                        </p:attrNameLst>
                                      </p:cBhvr>
                                      <p:tavLst>
                                        <p:tav tm="0">
                                          <p:val>
                                            <p:strVal val="#ppt_y"/>
                                          </p:val>
                                        </p:tav>
                                        <p:tav tm="100000">
                                          <p:val>
                                            <p:strVal val="#ppt_y"/>
                                          </p:val>
                                        </p:tav>
                                      </p:tavLst>
                                    </p:anim>
                                    <p:anim calcmode="lin" valueType="num">
                                      <p:cBhvr>
                                        <p:cTn id="9" dur="500" fill="hold"/>
                                        <p:tgtEl>
                                          <p:spTgt spid="16"/>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6"/>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6"/>
                                        </p:tgtEl>
                                      </p:cBhvr>
                                    </p:animEffect>
                                  </p:childTnLst>
                                </p:cTn>
                              </p:par>
                            </p:childTnLst>
                          </p:cTn>
                        </p:par>
                        <p:par>
                          <p:cTn id="12" fill="hold">
                            <p:stCondLst>
                              <p:cond delay="1200"/>
                            </p:stCondLst>
                            <p:childTnLst>
                              <p:par>
                                <p:cTn id="13" presetID="22" presetClass="entr" presetSubtype="8"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left)">
                                      <p:cBhvr>
                                        <p:cTn id="15" dur="3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grpId="0" nodeType="clickEffect">
                                  <p:stCondLst>
                                    <p:cond delay="0"/>
                                  </p:stCondLst>
                                  <p:childTnLst>
                                    <p:set>
                                      <p:cBhvr>
                                        <p:cTn id="19" dur="1" fill="hold">
                                          <p:stCondLst>
                                            <p:cond delay="0"/>
                                          </p:stCondLst>
                                        </p:cTn>
                                        <p:tgtEl>
                                          <p:spTgt spid="4"/>
                                        </p:tgtEl>
                                        <p:attrNameLst>
                                          <p:attrName>style.visibility</p:attrName>
                                        </p:attrNameLst>
                                      </p:cBhvr>
                                      <p:to>
                                        <p:strVal val="visible"/>
                                      </p:to>
                                    </p:set>
                                    <p:anim calcmode="lin" valueType="num">
                                      <p:cBhvr additive="base">
                                        <p:cTn id="20" dur="500" fill="hold"/>
                                        <p:tgtEl>
                                          <p:spTgt spid="4"/>
                                        </p:tgtEl>
                                        <p:attrNameLst>
                                          <p:attrName>ppt_x</p:attrName>
                                        </p:attrNameLst>
                                      </p:cBhvr>
                                      <p:tavLst>
                                        <p:tav tm="0">
                                          <p:val>
                                            <p:strVal val="#ppt_x"/>
                                          </p:val>
                                        </p:tav>
                                        <p:tav tm="100000">
                                          <p:val>
                                            <p:strVal val="#ppt_x"/>
                                          </p:val>
                                        </p:tav>
                                      </p:tavLst>
                                    </p:anim>
                                    <p:anim calcmode="lin" valueType="num">
                                      <p:cBhvr additive="base">
                                        <p:cTn id="21"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4"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nvSpPr>
        <p:spPr>
          <a:xfrm>
            <a:off x="363855" y="183515"/>
            <a:ext cx="6281420" cy="560705"/>
          </a:xfrm>
          <a:prstGeom prst="rect">
            <a:avLst/>
          </a:prstGeom>
          <a:noFill/>
        </p:spPr>
        <p:txBody>
          <a:bodyPr wrap="square" lIns="68580" tIns="34290" rIns="68580" bIns="34290" rtlCol="0">
            <a:spAutoFit/>
          </a:bodyPr>
          <a:lstStyle/>
          <a:p>
            <a:pPr algn="ctr"/>
            <a:r>
              <a:rPr lang="en-US" altLang="zh-CN" sz="3200" b="1" dirty="0">
                <a:solidFill>
                  <a:schemeClr val="tx1">
                    <a:lumMod val="65000"/>
                    <a:lumOff val="35000"/>
                  </a:schemeClr>
                </a:solidFill>
                <a:latin typeface="华文中宋" panose="02010600040101010101" charset="-122"/>
                <a:ea typeface="华文中宋" panose="02010600040101010101" charset="-122"/>
                <a:cs typeface="+mn-ea"/>
                <a:sym typeface="+mn-lt"/>
              </a:rPr>
              <a:t>4.1 Graph SLAM formulation</a:t>
            </a:r>
            <a:endParaRPr lang="zh-CN" altLang="en-US" sz="3200" b="1" dirty="0">
              <a:solidFill>
                <a:schemeClr val="tx1">
                  <a:lumMod val="65000"/>
                  <a:lumOff val="35000"/>
                </a:schemeClr>
              </a:solidFill>
              <a:latin typeface="华文中宋" panose="02010600040101010101" charset="-122"/>
              <a:ea typeface="华文中宋" panose="02010600040101010101" charset="-122"/>
              <a:cs typeface="+mn-ea"/>
              <a:sym typeface="+mn-lt"/>
            </a:endParaRPr>
          </a:p>
        </p:txBody>
      </p:sp>
      <p:cxnSp>
        <p:nvCxnSpPr>
          <p:cNvPr id="3" name="直接连接符 2"/>
          <p:cNvCxnSpPr/>
          <p:nvPr/>
        </p:nvCxnSpPr>
        <p:spPr>
          <a:xfrm>
            <a:off x="774700" y="657225"/>
            <a:ext cx="5183505" cy="635"/>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p:nvPicPr>
        <p:blipFill>
          <a:blip r:embed="rId1"/>
          <a:stretch>
            <a:fillRect/>
          </a:stretch>
        </p:blipFill>
        <p:spPr>
          <a:xfrm>
            <a:off x="1261745" y="1314450"/>
            <a:ext cx="5638800" cy="3276600"/>
          </a:xfrm>
          <a:prstGeom prst="rect">
            <a:avLst/>
          </a:prstGeom>
        </p:spPr>
      </p:pic>
      <p:sp>
        <p:nvSpPr>
          <p:cNvPr id="5" name="文本框 4"/>
          <p:cNvSpPr txBox="1"/>
          <p:nvPr/>
        </p:nvSpPr>
        <p:spPr>
          <a:xfrm>
            <a:off x="774700" y="854075"/>
            <a:ext cx="5940425" cy="460375"/>
          </a:xfrm>
          <a:prstGeom prst="rect">
            <a:avLst/>
          </a:prstGeom>
          <a:noFill/>
        </p:spPr>
        <p:txBody>
          <a:bodyPr wrap="none" rtlCol="0" anchor="t">
            <a:spAutoFit/>
          </a:bodyPr>
          <a:p>
            <a:pPr marL="342900" indent="-342900" algn="l">
              <a:buFont typeface="Wingdings" panose="05000000000000000000" charset="0"/>
              <a:buChar char="Ø"/>
            </a:pPr>
            <a:r>
              <a:rPr lang="en-US" altLang="zh-CN" sz="2400">
                <a:latin typeface="华文中宋" panose="02010600040101010101" charset="-122"/>
                <a:ea typeface="华文中宋" panose="02010600040101010101" charset="-122"/>
                <a:sym typeface="+mn-ea"/>
              </a:rPr>
              <a:t>States, Measurements and Outputs,</a:t>
            </a:r>
            <a:endParaRPr lang="zh-CN" altLang="en-US"/>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6"/>
                                        </p:tgtEl>
                                        <p:attrNameLst>
                                          <p:attrName>style.visibility</p:attrName>
                                        </p:attrNameLst>
                                      </p:cBhvr>
                                      <p:to>
                                        <p:strVal val="visible"/>
                                      </p:to>
                                    </p:set>
                                    <p:anim calcmode="lin" valueType="num">
                                      <p:cBhvr>
                                        <p:cTn id="7" dur="500" fill="hold"/>
                                        <p:tgtEl>
                                          <p:spTgt spid="16"/>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6"/>
                                        </p:tgtEl>
                                        <p:attrNameLst>
                                          <p:attrName>ppt_y</p:attrName>
                                        </p:attrNameLst>
                                      </p:cBhvr>
                                      <p:tavLst>
                                        <p:tav tm="0">
                                          <p:val>
                                            <p:strVal val="#ppt_y"/>
                                          </p:val>
                                        </p:tav>
                                        <p:tav tm="100000">
                                          <p:val>
                                            <p:strVal val="#ppt_y"/>
                                          </p:val>
                                        </p:tav>
                                      </p:tavLst>
                                    </p:anim>
                                    <p:anim calcmode="lin" valueType="num">
                                      <p:cBhvr>
                                        <p:cTn id="9" dur="500" fill="hold"/>
                                        <p:tgtEl>
                                          <p:spTgt spid="16"/>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6"/>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6"/>
                                        </p:tgtEl>
                                      </p:cBhvr>
                                    </p:animEffect>
                                  </p:childTnLst>
                                </p:cTn>
                              </p:par>
                            </p:childTnLst>
                          </p:cTn>
                        </p:par>
                        <p:par>
                          <p:cTn id="12" fill="hold">
                            <p:stCondLst>
                              <p:cond delay="1750"/>
                            </p:stCondLst>
                            <p:childTnLst>
                              <p:par>
                                <p:cTn id="13" presetID="22" presetClass="entr" presetSubtype="8"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left)">
                                      <p:cBhvr>
                                        <p:cTn id="15" dur="3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2"/>
                                        </p:tgtEl>
                                        <p:attrNameLst>
                                          <p:attrName>style.visibility</p:attrName>
                                        </p:attrNameLst>
                                      </p:cBhvr>
                                      <p:to>
                                        <p:strVal val="visible"/>
                                      </p:to>
                                    </p:set>
                                    <p:anim calcmode="lin" valueType="num">
                                      <p:cBhvr additive="base">
                                        <p:cTn id="20" dur="500" fill="hold"/>
                                        <p:tgtEl>
                                          <p:spTgt spid="2"/>
                                        </p:tgtEl>
                                        <p:attrNameLst>
                                          <p:attrName>ppt_x</p:attrName>
                                        </p:attrNameLst>
                                      </p:cBhvr>
                                      <p:tavLst>
                                        <p:tav tm="0">
                                          <p:val>
                                            <p:strVal val="#ppt_x"/>
                                          </p:val>
                                        </p:tav>
                                        <p:tav tm="100000">
                                          <p:val>
                                            <p:strVal val="#ppt_x"/>
                                          </p:val>
                                        </p:tav>
                                      </p:tavLst>
                                    </p:anim>
                                    <p:anim calcmode="lin" valueType="num">
                                      <p:cBhvr additive="base">
                                        <p:cTn id="21" dur="500" fill="hold"/>
                                        <p:tgtEl>
                                          <p:spTgt spid="2"/>
                                        </p:tgtEl>
                                        <p:attrNameLst>
                                          <p:attrName>ppt_y</p:attrName>
                                        </p:attrNameLst>
                                      </p:cBhvr>
                                      <p:tavLst>
                                        <p:tav tm="0">
                                          <p:val>
                                            <p:strVal val="1+#ppt_h/2"/>
                                          </p:val>
                                        </p:tav>
                                        <p:tav tm="100000">
                                          <p:val>
                                            <p:strVal val="#ppt_y"/>
                                          </p:val>
                                        </p:tav>
                                      </p:tavLst>
                                    </p:anim>
                                  </p:childTnLst>
                                </p:cTn>
                              </p:par>
                              <p:par>
                                <p:cTn id="22" presetID="2" presetClass="entr" presetSubtype="4" fill="hold" grpId="0" nodeType="withEffect">
                                  <p:stCondLst>
                                    <p:cond delay="0"/>
                                  </p:stCondLst>
                                  <p:childTnLst>
                                    <p:set>
                                      <p:cBhvr>
                                        <p:cTn id="23" dur="1" fill="hold">
                                          <p:stCondLst>
                                            <p:cond delay="0"/>
                                          </p:stCondLst>
                                        </p:cTn>
                                        <p:tgtEl>
                                          <p:spTgt spid="5"/>
                                        </p:tgtEl>
                                        <p:attrNameLst>
                                          <p:attrName>style.visibility</p:attrName>
                                        </p:attrNameLst>
                                      </p:cBhvr>
                                      <p:to>
                                        <p:strVal val="visible"/>
                                      </p:to>
                                    </p:set>
                                    <p:anim calcmode="lin" valueType="num">
                                      <p:cBhvr additive="base">
                                        <p:cTn id="24" dur="500" fill="hold"/>
                                        <p:tgtEl>
                                          <p:spTgt spid="5"/>
                                        </p:tgtEl>
                                        <p:attrNameLst>
                                          <p:attrName>ppt_x</p:attrName>
                                        </p:attrNameLst>
                                      </p:cBhvr>
                                      <p:tavLst>
                                        <p:tav tm="0">
                                          <p:val>
                                            <p:strVal val="#ppt_x"/>
                                          </p:val>
                                        </p:tav>
                                        <p:tav tm="100000">
                                          <p:val>
                                            <p:strVal val="#ppt_x"/>
                                          </p:val>
                                        </p:tav>
                                      </p:tavLst>
                                    </p:anim>
                                    <p:anim calcmode="lin" valueType="num">
                                      <p:cBhvr additive="base">
                                        <p:cTn id="25"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5"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nvSpPr>
        <p:spPr>
          <a:xfrm>
            <a:off x="363855" y="183515"/>
            <a:ext cx="6281420" cy="560705"/>
          </a:xfrm>
          <a:prstGeom prst="rect">
            <a:avLst/>
          </a:prstGeom>
          <a:noFill/>
        </p:spPr>
        <p:txBody>
          <a:bodyPr wrap="square" lIns="68580" tIns="34290" rIns="68580" bIns="34290" rtlCol="0">
            <a:spAutoFit/>
          </a:bodyPr>
          <a:lstStyle/>
          <a:p>
            <a:pPr algn="ctr"/>
            <a:r>
              <a:rPr lang="en-US" altLang="zh-CN" sz="3200" b="1" dirty="0">
                <a:solidFill>
                  <a:schemeClr val="tx1">
                    <a:lumMod val="65000"/>
                    <a:lumOff val="35000"/>
                  </a:schemeClr>
                </a:solidFill>
                <a:latin typeface="华文中宋" panose="02010600040101010101" charset="-122"/>
                <a:ea typeface="华文中宋" panose="02010600040101010101" charset="-122"/>
                <a:cs typeface="+mn-ea"/>
                <a:sym typeface="+mn-lt"/>
              </a:rPr>
              <a:t>4.1 Graph SLAM formulation</a:t>
            </a:r>
            <a:endParaRPr lang="zh-CN" altLang="en-US" sz="3200" b="1" dirty="0">
              <a:solidFill>
                <a:schemeClr val="tx1">
                  <a:lumMod val="65000"/>
                  <a:lumOff val="35000"/>
                </a:schemeClr>
              </a:solidFill>
              <a:latin typeface="华文中宋" panose="02010600040101010101" charset="-122"/>
              <a:ea typeface="华文中宋" panose="02010600040101010101" charset="-122"/>
              <a:cs typeface="+mn-ea"/>
              <a:sym typeface="+mn-lt"/>
            </a:endParaRPr>
          </a:p>
        </p:txBody>
      </p:sp>
      <p:cxnSp>
        <p:nvCxnSpPr>
          <p:cNvPr id="3" name="直接连接符 2"/>
          <p:cNvCxnSpPr/>
          <p:nvPr/>
        </p:nvCxnSpPr>
        <p:spPr>
          <a:xfrm>
            <a:off x="774700" y="657225"/>
            <a:ext cx="5183505" cy="635"/>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598805" y="744220"/>
            <a:ext cx="8253095" cy="829945"/>
          </a:xfrm>
          <a:prstGeom prst="rect">
            <a:avLst/>
          </a:prstGeom>
          <a:noFill/>
        </p:spPr>
        <p:txBody>
          <a:bodyPr wrap="square" rtlCol="0">
            <a:spAutoFit/>
          </a:bodyPr>
          <a:p>
            <a:pPr marL="342900" indent="-342900">
              <a:buFont typeface="Wingdings" panose="05000000000000000000" charset="0"/>
              <a:buChar char="Ø"/>
            </a:pPr>
            <a:r>
              <a:rPr lang="en-US" altLang="zh-CN" sz="2400">
                <a:latin typeface="华文中宋" panose="02010600040101010101" charset="-122"/>
                <a:ea typeface="华文中宋" panose="02010600040101010101" charset="-122"/>
              </a:rPr>
              <a:t>Loop Closure using Power Network EMF signals,</a:t>
            </a:r>
            <a:endParaRPr lang="en-US" altLang="zh-CN" sz="2400">
              <a:latin typeface="华文中宋" panose="02010600040101010101" charset="-122"/>
              <a:ea typeface="华文中宋" panose="02010600040101010101" charset="-122"/>
            </a:endParaRPr>
          </a:p>
          <a:p>
            <a:pPr marL="342900" indent="-342900">
              <a:buFont typeface="Wingdings" panose="05000000000000000000" charset="0"/>
              <a:buChar char="Ø"/>
            </a:pPr>
            <a:r>
              <a:rPr lang="en-US" altLang="zh-CN" sz="2400">
                <a:latin typeface="华文中宋" panose="02010600040101010101" charset="-122"/>
                <a:ea typeface="华文中宋" panose="02010600040101010101" charset="-122"/>
              </a:rPr>
              <a:t>Graph Optimization,</a:t>
            </a:r>
            <a:endParaRPr lang="en-US" altLang="zh-CN" sz="2400">
              <a:latin typeface="华文中宋" panose="02010600040101010101" charset="-122"/>
              <a:ea typeface="华文中宋" panose="02010600040101010101" charset="-122"/>
            </a:endParaRPr>
          </a:p>
        </p:txBody>
      </p:sp>
      <p:pic>
        <p:nvPicPr>
          <p:cNvPr id="5" name="图片 4"/>
          <p:cNvPicPr>
            <a:picLocks noChangeAspect="1"/>
          </p:cNvPicPr>
          <p:nvPr/>
        </p:nvPicPr>
        <p:blipFill>
          <a:blip r:embed="rId1"/>
          <a:stretch>
            <a:fillRect/>
          </a:stretch>
        </p:blipFill>
        <p:spPr>
          <a:xfrm>
            <a:off x="4436745" y="1221105"/>
            <a:ext cx="4088765" cy="3522345"/>
          </a:xfrm>
          <a:prstGeom prst="rect">
            <a:avLst/>
          </a:prstGeom>
        </p:spPr>
      </p:pic>
      <p:pic>
        <p:nvPicPr>
          <p:cNvPr id="6" name="图片 5"/>
          <p:cNvPicPr>
            <a:picLocks noChangeAspect="1"/>
          </p:cNvPicPr>
          <p:nvPr/>
        </p:nvPicPr>
        <p:blipFill>
          <a:blip r:embed="rId2"/>
          <a:stretch>
            <a:fillRect/>
          </a:stretch>
        </p:blipFill>
        <p:spPr>
          <a:xfrm>
            <a:off x="217170" y="2028190"/>
            <a:ext cx="4072890" cy="990600"/>
          </a:xfrm>
          <a:prstGeom prst="rect">
            <a:avLst/>
          </a:prstGeom>
        </p:spPr>
      </p:pic>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6"/>
                                        </p:tgtEl>
                                        <p:attrNameLst>
                                          <p:attrName>style.visibility</p:attrName>
                                        </p:attrNameLst>
                                      </p:cBhvr>
                                      <p:to>
                                        <p:strVal val="visible"/>
                                      </p:to>
                                    </p:set>
                                    <p:anim calcmode="lin" valueType="num">
                                      <p:cBhvr>
                                        <p:cTn id="7" dur="500" fill="hold"/>
                                        <p:tgtEl>
                                          <p:spTgt spid="16"/>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6"/>
                                        </p:tgtEl>
                                        <p:attrNameLst>
                                          <p:attrName>ppt_y</p:attrName>
                                        </p:attrNameLst>
                                      </p:cBhvr>
                                      <p:tavLst>
                                        <p:tav tm="0">
                                          <p:val>
                                            <p:strVal val="#ppt_y"/>
                                          </p:val>
                                        </p:tav>
                                        <p:tav tm="100000">
                                          <p:val>
                                            <p:strVal val="#ppt_y"/>
                                          </p:val>
                                        </p:tav>
                                      </p:tavLst>
                                    </p:anim>
                                    <p:anim calcmode="lin" valueType="num">
                                      <p:cBhvr>
                                        <p:cTn id="9" dur="500" fill="hold"/>
                                        <p:tgtEl>
                                          <p:spTgt spid="16"/>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6"/>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6"/>
                                        </p:tgtEl>
                                      </p:cBhvr>
                                    </p:animEffect>
                                  </p:childTnLst>
                                </p:cTn>
                              </p:par>
                            </p:childTnLst>
                          </p:cTn>
                        </p:par>
                        <p:par>
                          <p:cTn id="12" fill="hold">
                            <p:stCondLst>
                              <p:cond delay="1750"/>
                            </p:stCondLst>
                            <p:childTnLst>
                              <p:par>
                                <p:cTn id="13" presetID="22" presetClass="entr" presetSubtype="8"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left)">
                                      <p:cBhvr>
                                        <p:cTn id="15" dur="3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grpId="0" nodeType="clickEffect">
                                  <p:stCondLst>
                                    <p:cond delay="0"/>
                                  </p:stCondLst>
                                  <p:childTnLst>
                                    <p:set>
                                      <p:cBhvr>
                                        <p:cTn id="19" dur="1" fill="hold">
                                          <p:stCondLst>
                                            <p:cond delay="0"/>
                                          </p:stCondLst>
                                        </p:cTn>
                                        <p:tgtEl>
                                          <p:spTgt spid="4"/>
                                        </p:tgtEl>
                                        <p:attrNameLst>
                                          <p:attrName>style.visibility</p:attrName>
                                        </p:attrNameLst>
                                      </p:cBhvr>
                                      <p:to>
                                        <p:strVal val="visible"/>
                                      </p:to>
                                    </p:set>
                                    <p:anim calcmode="lin" valueType="num">
                                      <p:cBhvr additive="base">
                                        <p:cTn id="20" dur="500" fill="hold"/>
                                        <p:tgtEl>
                                          <p:spTgt spid="4"/>
                                        </p:tgtEl>
                                        <p:attrNameLst>
                                          <p:attrName>ppt_x</p:attrName>
                                        </p:attrNameLst>
                                      </p:cBhvr>
                                      <p:tavLst>
                                        <p:tav tm="0">
                                          <p:val>
                                            <p:strVal val="#ppt_x"/>
                                          </p:val>
                                        </p:tav>
                                        <p:tav tm="100000">
                                          <p:val>
                                            <p:strVal val="#ppt_x"/>
                                          </p:val>
                                        </p:tav>
                                      </p:tavLst>
                                    </p:anim>
                                    <p:anim calcmode="lin" valueType="num">
                                      <p:cBhvr additive="base">
                                        <p:cTn id="21" dur="500" fill="hold"/>
                                        <p:tgtEl>
                                          <p:spTgt spid="4"/>
                                        </p:tgtEl>
                                        <p:attrNameLst>
                                          <p:attrName>ppt_y</p:attrName>
                                        </p:attrNameLst>
                                      </p:cBhvr>
                                      <p:tavLst>
                                        <p:tav tm="0">
                                          <p:val>
                                            <p:strVal val="1+#ppt_h/2"/>
                                          </p:val>
                                        </p:tav>
                                        <p:tav tm="100000">
                                          <p:val>
                                            <p:strVal val="#ppt_y"/>
                                          </p:val>
                                        </p:tav>
                                      </p:tavLst>
                                    </p:anim>
                                  </p:childTnLst>
                                </p:cTn>
                              </p:par>
                              <p:par>
                                <p:cTn id="22" presetID="2" presetClass="entr" presetSubtype="4" fill="hold" nodeType="withEffect">
                                  <p:stCondLst>
                                    <p:cond delay="0"/>
                                  </p:stCondLst>
                                  <p:childTnLst>
                                    <p:set>
                                      <p:cBhvr>
                                        <p:cTn id="23" dur="1" fill="hold">
                                          <p:stCondLst>
                                            <p:cond delay="0"/>
                                          </p:stCondLst>
                                        </p:cTn>
                                        <p:tgtEl>
                                          <p:spTgt spid="6"/>
                                        </p:tgtEl>
                                        <p:attrNameLst>
                                          <p:attrName>style.visibility</p:attrName>
                                        </p:attrNameLst>
                                      </p:cBhvr>
                                      <p:to>
                                        <p:strVal val="visible"/>
                                      </p:to>
                                    </p:set>
                                    <p:anim calcmode="lin" valueType="num">
                                      <p:cBhvr additive="base">
                                        <p:cTn id="24" dur="500" fill="hold"/>
                                        <p:tgtEl>
                                          <p:spTgt spid="6"/>
                                        </p:tgtEl>
                                        <p:attrNameLst>
                                          <p:attrName>ppt_x</p:attrName>
                                        </p:attrNameLst>
                                      </p:cBhvr>
                                      <p:tavLst>
                                        <p:tav tm="0">
                                          <p:val>
                                            <p:strVal val="#ppt_x"/>
                                          </p:val>
                                        </p:tav>
                                        <p:tav tm="100000">
                                          <p:val>
                                            <p:strVal val="#ppt_x"/>
                                          </p:val>
                                        </p:tav>
                                      </p:tavLst>
                                    </p:anim>
                                    <p:anim calcmode="lin" valueType="num">
                                      <p:cBhvr additive="base">
                                        <p:cTn id="25" dur="500" fill="hold"/>
                                        <p:tgtEl>
                                          <p:spTgt spid="6"/>
                                        </p:tgtEl>
                                        <p:attrNameLst>
                                          <p:attrName>ppt_y</p:attrName>
                                        </p:attrNameLst>
                                      </p:cBhvr>
                                      <p:tavLst>
                                        <p:tav tm="0">
                                          <p:val>
                                            <p:strVal val="1+#ppt_h/2"/>
                                          </p:val>
                                        </p:tav>
                                        <p:tav tm="100000">
                                          <p:val>
                                            <p:strVal val="#ppt_y"/>
                                          </p:val>
                                        </p:tav>
                                      </p:tavLst>
                                    </p:anim>
                                  </p:childTnLst>
                                </p:cTn>
                              </p:par>
                              <p:par>
                                <p:cTn id="26" presetID="2" presetClass="entr" presetSubtype="4" fill="hold" nodeType="withEffect">
                                  <p:stCondLst>
                                    <p:cond delay="0"/>
                                  </p:stCondLst>
                                  <p:childTnLst>
                                    <p:set>
                                      <p:cBhvr>
                                        <p:cTn id="27" dur="1" fill="hold">
                                          <p:stCondLst>
                                            <p:cond delay="0"/>
                                          </p:stCondLst>
                                        </p:cTn>
                                        <p:tgtEl>
                                          <p:spTgt spid="5"/>
                                        </p:tgtEl>
                                        <p:attrNameLst>
                                          <p:attrName>style.visibility</p:attrName>
                                        </p:attrNameLst>
                                      </p:cBhvr>
                                      <p:to>
                                        <p:strVal val="visible"/>
                                      </p:to>
                                    </p:set>
                                    <p:anim calcmode="lin" valueType="num">
                                      <p:cBhvr additive="base">
                                        <p:cTn id="28" dur="500" fill="hold"/>
                                        <p:tgtEl>
                                          <p:spTgt spid="5"/>
                                        </p:tgtEl>
                                        <p:attrNameLst>
                                          <p:attrName>ppt_x</p:attrName>
                                        </p:attrNameLst>
                                      </p:cBhvr>
                                      <p:tavLst>
                                        <p:tav tm="0">
                                          <p:val>
                                            <p:strVal val="#ppt_x"/>
                                          </p:val>
                                        </p:tav>
                                        <p:tav tm="100000">
                                          <p:val>
                                            <p:strVal val="#ppt_x"/>
                                          </p:val>
                                        </p:tav>
                                      </p:tavLst>
                                    </p:anim>
                                    <p:anim calcmode="lin" valueType="num">
                                      <p:cBhvr additive="base">
                                        <p:cTn id="29"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4"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1" cstate="screen">
            <a:lum/>
          </a:blip>
          <a:srcRect/>
          <a:stretch>
            <a:fillRect/>
          </a:stretch>
        </a:blipFill>
        <a:effectLst/>
      </p:bgPr>
    </p:bg>
    <p:spTree>
      <p:nvGrpSpPr>
        <p:cNvPr id="1" name=""/>
        <p:cNvGrpSpPr/>
        <p:nvPr/>
      </p:nvGrpSpPr>
      <p:grpSpPr>
        <a:xfrm>
          <a:off x="0" y="0"/>
          <a:ext cx="0" cy="0"/>
          <a:chOff x="0" y="0"/>
          <a:chExt cx="0" cy="0"/>
        </a:xfrm>
      </p:grpSpPr>
      <p:pic>
        <p:nvPicPr>
          <p:cNvPr id="3" name="MobiCom+2018+-+Simultaneous+Localization+and+Mapping+with+Power+Network+Electromagnetic+Field">
            <a:hlinkClick r:id="" action="ppaction://media"/>
          </p:cNvPr>
          <p:cNvPicPr/>
          <p:nvPr>
            <a:videoFile r:link="rId2"/>
            <p:extLst>
              <p:ext uri="{DAA4B4D4-6D71-4841-9C94-3DE7FCFB9230}">
                <p14:media xmlns:p14="http://schemas.microsoft.com/office/powerpoint/2010/main" r:embed="rId3"/>
              </p:ext>
            </p:extLst>
          </p:nvPr>
        </p:nvPicPr>
        <p:blipFill>
          <a:blip r:embed="rId4"/>
          <a:stretch>
            <a:fillRect/>
          </a:stretch>
        </p:blipFill>
        <p:spPr>
          <a:xfrm>
            <a:off x="2879090" y="492125"/>
            <a:ext cx="6066790" cy="41592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p14:prism isContent="1"/>
      </p:transition>
    </mc:Choice>
    <mc:Fallback>
      <p:transition spd="slow">
        <p:fade/>
      </p:transition>
    </mc:Fallback>
  </mc:AlternateContent>
  <p:timing>
    <p:tnLst>
      <p:par>
        <p:cTn id="1" dur="indefinite" restart="never" nodeType="tmRoot">
          <p:childTnLst>
            <p:video fullScrn="0">
              <p:cMediaNode>
                <p:cTn id="2" fill="hold" display="1">
                  <p:stCondLst>
                    <p:cond delay="indefinite"/>
                  </p:stCondLst>
                  <p:endCondLst>
                    <p:cond evt="onNext">
                      <p:tgtEl>
                        <p:sldTgt/>
                      </p:tgtEl>
                    </p:cond>
                    <p:cond evt="onPrev">
                      <p:tgtEl>
                        <p:sldTgt/>
                      </p:tgtEl>
                    </p:cond>
                  </p:endCondLst>
                </p:cTn>
                <p:tgtEl>
                  <p:spTgt spid="3"/>
                </p:tgtEl>
              </p:cMediaNode>
            </p:video>
            <p:seq concurrent="1" nextAc="seek">
              <p:cTn id="3" restart="whenNotActive" fill="hold" evtFilter="cancelBubble" nodeType="interactiveSeq">
                <p:stCondLst>
                  <p:cond evt="onClick" delay="0">
                    <p:tgtEl>
                      <p:spTgt spid="3"/>
                    </p:tgtEl>
                  </p:cond>
                </p:stCondLst>
                <p:endSync evt="end" delay="0">
                  <p:rtn val="all"/>
                </p:endSync>
                <p:childTnLst>
                  <p:par>
                    <p:cTn id="4" fill="hold">
                      <p:stCondLst>
                        <p:cond delay="0"/>
                      </p:stCondLst>
                      <p:childTnLst>
                        <p:par>
                          <p:cTn id="5" fill="hold">
                            <p:stCondLst>
                              <p:cond delay="0"/>
                            </p:stCondLst>
                            <p:childTnLst>
                              <p:par>
                                <p:cTn id="6" presetID="2" presetClass="mediacall" presetSubtype="0" fill="hold" nodeType="clickEffect">
                                  <p:stCondLst>
                                    <p:cond delay="0"/>
                                  </p:stCondLst>
                                  <p:childTnLst>
                                    <p:cmd type="call" cmd="togglePause">
                                      <p:cBhvr additive="base">
                                        <p:cTn id="7"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nvSpPr>
        <p:spPr>
          <a:xfrm>
            <a:off x="225425" y="201930"/>
            <a:ext cx="6281420" cy="560705"/>
          </a:xfrm>
          <a:prstGeom prst="rect">
            <a:avLst/>
          </a:prstGeom>
          <a:noFill/>
        </p:spPr>
        <p:txBody>
          <a:bodyPr wrap="square" lIns="68580" tIns="34290" rIns="68580" bIns="34290" rtlCol="0">
            <a:spAutoFit/>
          </a:bodyPr>
          <a:lstStyle/>
          <a:p>
            <a:pPr algn="ctr"/>
            <a:r>
              <a:rPr lang="en-US" altLang="zh-CN" sz="3200" b="1" dirty="0">
                <a:solidFill>
                  <a:schemeClr val="tx1">
                    <a:lumMod val="65000"/>
                    <a:lumOff val="35000"/>
                  </a:schemeClr>
                </a:solidFill>
                <a:latin typeface="华文中宋" panose="02010600040101010101" charset="-122"/>
                <a:ea typeface="华文中宋" panose="02010600040101010101" charset="-122"/>
                <a:cs typeface="+mn-ea"/>
                <a:sym typeface="+mn-lt"/>
              </a:rPr>
              <a:t>4.2 Loop Clusure Detection</a:t>
            </a:r>
            <a:endParaRPr lang="zh-CN" altLang="en-US" sz="3200" b="1" dirty="0">
              <a:solidFill>
                <a:schemeClr val="tx1">
                  <a:lumMod val="65000"/>
                  <a:lumOff val="35000"/>
                </a:schemeClr>
              </a:solidFill>
              <a:latin typeface="华文中宋" panose="02010600040101010101" charset="-122"/>
              <a:ea typeface="华文中宋" panose="02010600040101010101" charset="-122"/>
              <a:cs typeface="+mn-ea"/>
              <a:sym typeface="+mn-lt"/>
            </a:endParaRPr>
          </a:p>
        </p:txBody>
      </p:sp>
      <p:cxnSp>
        <p:nvCxnSpPr>
          <p:cNvPr id="3" name="直接连接符 2"/>
          <p:cNvCxnSpPr/>
          <p:nvPr/>
        </p:nvCxnSpPr>
        <p:spPr>
          <a:xfrm>
            <a:off x="774700" y="657225"/>
            <a:ext cx="5183505" cy="635"/>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388620" y="942975"/>
            <a:ext cx="8253095" cy="2676525"/>
          </a:xfrm>
          <a:prstGeom prst="rect">
            <a:avLst/>
          </a:prstGeom>
          <a:noFill/>
        </p:spPr>
        <p:txBody>
          <a:bodyPr wrap="square" rtlCol="0">
            <a:spAutoFit/>
          </a:bodyPr>
          <a:p>
            <a:pPr marL="342900" indent="-342900">
              <a:buFont typeface="Wingdings" panose="05000000000000000000" charset="0"/>
              <a:buChar char="Ø"/>
            </a:pPr>
            <a:r>
              <a:rPr lang="en-US" altLang="zh-CN" sz="2400">
                <a:latin typeface="华文中宋" panose="02010600040101010101" charset="-122"/>
                <a:ea typeface="华文中宋" panose="02010600040101010101" charset="-122"/>
              </a:rPr>
              <a:t>Distance between Measurements,</a:t>
            </a:r>
            <a:endParaRPr lang="en-US" altLang="zh-CN" sz="2400">
              <a:latin typeface="华文中宋" panose="02010600040101010101" charset="-122"/>
              <a:ea typeface="华文中宋" panose="02010600040101010101" charset="-122"/>
            </a:endParaRPr>
          </a:p>
          <a:p>
            <a:pPr marL="800100" lvl="1" indent="-342900">
              <a:buFont typeface="Wingdings" panose="05000000000000000000" charset="0"/>
              <a:buChar char="Ø"/>
            </a:pPr>
            <a:r>
              <a:rPr lang="en-US" altLang="zh-CN" sz="2400">
                <a:latin typeface="华文中宋" panose="02010600040101010101" charset="-122"/>
                <a:ea typeface="华文中宋" panose="02010600040101010101" charset="-122"/>
              </a:rPr>
              <a:t>two measurement of same localization,</a:t>
            </a:r>
            <a:endParaRPr lang="en-US" altLang="zh-CN" sz="2400">
              <a:latin typeface="华文中宋" panose="02010600040101010101" charset="-122"/>
              <a:ea typeface="华文中宋" panose="02010600040101010101" charset="-122"/>
            </a:endParaRPr>
          </a:p>
          <a:p>
            <a:pPr marL="800100" lvl="1" indent="-342900">
              <a:buFont typeface="Wingdings" panose="05000000000000000000" charset="0"/>
              <a:buChar char="Ø"/>
            </a:pPr>
            <a:r>
              <a:rPr lang="en-US" altLang="zh-CN" sz="2400">
                <a:latin typeface="华文中宋" panose="02010600040101010101" charset="-122"/>
                <a:ea typeface="华文中宋" panose="02010600040101010101" charset="-122"/>
              </a:rPr>
              <a:t>use DTW to align them,</a:t>
            </a:r>
            <a:endParaRPr lang="en-US" altLang="zh-CN" sz="2400">
              <a:latin typeface="华文中宋" panose="02010600040101010101" charset="-122"/>
              <a:ea typeface="华文中宋" panose="02010600040101010101" charset="-122"/>
            </a:endParaRPr>
          </a:p>
          <a:p>
            <a:pPr marL="342900" indent="-342900">
              <a:buFont typeface="Wingdings" panose="05000000000000000000" charset="0"/>
              <a:buChar char="Ø"/>
            </a:pPr>
            <a:r>
              <a:rPr lang="en-US" altLang="zh-CN" sz="2400">
                <a:latin typeface="华文中宋" panose="02010600040101010101" charset="-122"/>
                <a:ea typeface="华文中宋" panose="02010600040101010101" charset="-122"/>
              </a:rPr>
              <a:t>Closest Point Profile 	/CPP,</a:t>
            </a:r>
            <a:endParaRPr lang="en-US" altLang="zh-CN" sz="2400">
              <a:latin typeface="华文中宋" panose="02010600040101010101" charset="-122"/>
              <a:ea typeface="华文中宋" panose="02010600040101010101" charset="-122"/>
            </a:endParaRPr>
          </a:p>
          <a:p>
            <a:pPr marL="800100" lvl="1" indent="-342900">
              <a:buFont typeface="Wingdings" panose="05000000000000000000" charset="0"/>
              <a:buChar char="Ø"/>
            </a:pPr>
            <a:r>
              <a:rPr lang="en-US" altLang="zh-CN" sz="2400">
                <a:latin typeface="华文中宋" panose="02010600040101010101" charset="-122"/>
                <a:ea typeface="华文中宋" panose="02010600040101010101" charset="-122"/>
              </a:rPr>
              <a:t>#24,#129,#231merging methods,</a:t>
            </a:r>
            <a:endParaRPr lang="en-US" altLang="zh-CN" sz="2400">
              <a:latin typeface="华文中宋" panose="02010600040101010101" charset="-122"/>
              <a:ea typeface="华文中宋" panose="02010600040101010101" charset="-122"/>
            </a:endParaRPr>
          </a:p>
          <a:p>
            <a:pPr marL="342900" indent="-342900">
              <a:buFont typeface="Wingdings" panose="05000000000000000000" charset="0"/>
              <a:buChar char="Ø"/>
            </a:pPr>
            <a:r>
              <a:rPr lang="en-US" altLang="zh-CN" sz="2400">
                <a:latin typeface="华文中宋" panose="02010600040101010101" charset="-122"/>
                <a:ea typeface="华文中宋" panose="02010600040101010101" charset="-122"/>
              </a:rPr>
              <a:t>Mining Loop Closure Proposals from CPP,</a:t>
            </a:r>
            <a:endParaRPr lang="en-US" altLang="zh-CN" sz="2400">
              <a:latin typeface="华文中宋" panose="02010600040101010101" charset="-122"/>
              <a:ea typeface="华文中宋" panose="02010600040101010101" charset="-122"/>
            </a:endParaRPr>
          </a:p>
          <a:p>
            <a:pPr marL="800100" lvl="1" indent="-342900">
              <a:buFont typeface="Wingdings" panose="05000000000000000000" charset="0"/>
              <a:buChar char="Ø"/>
            </a:pPr>
            <a:endParaRPr lang="en-US" altLang="zh-CN" sz="2400">
              <a:latin typeface="华文中宋" panose="02010600040101010101" charset="-122"/>
              <a:ea typeface="华文中宋" panose="02010600040101010101" charset="-122"/>
            </a:endParaRP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6"/>
                                        </p:tgtEl>
                                        <p:attrNameLst>
                                          <p:attrName>style.visibility</p:attrName>
                                        </p:attrNameLst>
                                      </p:cBhvr>
                                      <p:to>
                                        <p:strVal val="visible"/>
                                      </p:to>
                                    </p:set>
                                    <p:anim calcmode="lin" valueType="num">
                                      <p:cBhvr>
                                        <p:cTn id="7" dur="500" fill="hold"/>
                                        <p:tgtEl>
                                          <p:spTgt spid="16"/>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6"/>
                                        </p:tgtEl>
                                        <p:attrNameLst>
                                          <p:attrName>ppt_y</p:attrName>
                                        </p:attrNameLst>
                                      </p:cBhvr>
                                      <p:tavLst>
                                        <p:tav tm="0">
                                          <p:val>
                                            <p:strVal val="#ppt_y"/>
                                          </p:val>
                                        </p:tav>
                                        <p:tav tm="100000">
                                          <p:val>
                                            <p:strVal val="#ppt_y"/>
                                          </p:val>
                                        </p:tav>
                                      </p:tavLst>
                                    </p:anim>
                                    <p:anim calcmode="lin" valueType="num">
                                      <p:cBhvr>
                                        <p:cTn id="9" dur="500" fill="hold"/>
                                        <p:tgtEl>
                                          <p:spTgt spid="16"/>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6"/>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6"/>
                                        </p:tgtEl>
                                      </p:cBhvr>
                                    </p:animEffect>
                                  </p:childTnLst>
                                </p:cTn>
                              </p:par>
                            </p:childTnLst>
                          </p:cTn>
                        </p:par>
                        <p:par>
                          <p:cTn id="12" fill="hold">
                            <p:stCondLst>
                              <p:cond delay="1750"/>
                            </p:stCondLst>
                            <p:childTnLst>
                              <p:par>
                                <p:cTn id="13" presetID="22" presetClass="entr" presetSubtype="8"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left)">
                                      <p:cBhvr>
                                        <p:cTn id="15" dur="3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grpId="0" nodeType="clickEffect">
                                  <p:stCondLst>
                                    <p:cond delay="0"/>
                                  </p:stCondLst>
                                  <p:childTnLst>
                                    <p:set>
                                      <p:cBhvr>
                                        <p:cTn id="19" dur="1" fill="hold">
                                          <p:stCondLst>
                                            <p:cond delay="0"/>
                                          </p:stCondLst>
                                        </p:cTn>
                                        <p:tgtEl>
                                          <p:spTgt spid="4"/>
                                        </p:tgtEl>
                                        <p:attrNameLst>
                                          <p:attrName>style.visibility</p:attrName>
                                        </p:attrNameLst>
                                      </p:cBhvr>
                                      <p:to>
                                        <p:strVal val="visible"/>
                                      </p:to>
                                    </p:set>
                                    <p:anim calcmode="lin" valueType="num">
                                      <p:cBhvr additive="base">
                                        <p:cTn id="20" dur="500" fill="hold"/>
                                        <p:tgtEl>
                                          <p:spTgt spid="4"/>
                                        </p:tgtEl>
                                        <p:attrNameLst>
                                          <p:attrName>ppt_x</p:attrName>
                                        </p:attrNameLst>
                                      </p:cBhvr>
                                      <p:tavLst>
                                        <p:tav tm="0">
                                          <p:val>
                                            <p:strVal val="#ppt_x"/>
                                          </p:val>
                                        </p:tav>
                                        <p:tav tm="100000">
                                          <p:val>
                                            <p:strVal val="#ppt_x"/>
                                          </p:val>
                                        </p:tav>
                                      </p:tavLst>
                                    </p:anim>
                                    <p:anim calcmode="lin" valueType="num">
                                      <p:cBhvr additive="base">
                                        <p:cTn id="21"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4"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nvSpPr>
        <p:spPr>
          <a:xfrm>
            <a:off x="225425" y="97155"/>
            <a:ext cx="6281420" cy="560705"/>
          </a:xfrm>
          <a:prstGeom prst="rect">
            <a:avLst/>
          </a:prstGeom>
          <a:noFill/>
        </p:spPr>
        <p:txBody>
          <a:bodyPr wrap="square" lIns="68580" tIns="34290" rIns="68580" bIns="34290" rtlCol="0">
            <a:spAutoFit/>
          </a:bodyPr>
          <a:lstStyle/>
          <a:p>
            <a:pPr algn="ctr"/>
            <a:r>
              <a:rPr lang="en-US" altLang="zh-CN" sz="3200" b="1" dirty="0">
                <a:solidFill>
                  <a:schemeClr val="tx1">
                    <a:lumMod val="65000"/>
                    <a:lumOff val="35000"/>
                  </a:schemeClr>
                </a:solidFill>
                <a:latin typeface="华文中宋" panose="02010600040101010101" charset="-122"/>
                <a:ea typeface="华文中宋" panose="02010600040101010101" charset="-122"/>
                <a:cs typeface="+mn-ea"/>
                <a:sym typeface="+mn-lt"/>
              </a:rPr>
              <a:t>4.3 Loop Clusure Curation</a:t>
            </a:r>
            <a:endParaRPr lang="zh-CN" altLang="en-US" sz="3200" b="1" dirty="0">
              <a:solidFill>
                <a:schemeClr val="tx1">
                  <a:lumMod val="65000"/>
                  <a:lumOff val="35000"/>
                </a:schemeClr>
              </a:solidFill>
              <a:latin typeface="华文中宋" panose="02010600040101010101" charset="-122"/>
              <a:ea typeface="华文中宋" panose="02010600040101010101" charset="-122"/>
              <a:cs typeface="+mn-ea"/>
              <a:sym typeface="+mn-lt"/>
            </a:endParaRPr>
          </a:p>
        </p:txBody>
      </p:sp>
      <p:cxnSp>
        <p:nvCxnSpPr>
          <p:cNvPr id="3" name="直接连接符 2"/>
          <p:cNvCxnSpPr/>
          <p:nvPr/>
        </p:nvCxnSpPr>
        <p:spPr>
          <a:xfrm>
            <a:off x="774700" y="657225"/>
            <a:ext cx="5183505" cy="635"/>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p:nvPicPr>
        <p:blipFill>
          <a:blip r:embed="rId1"/>
          <a:stretch>
            <a:fillRect/>
          </a:stretch>
        </p:blipFill>
        <p:spPr>
          <a:xfrm>
            <a:off x="1609090" y="728980"/>
            <a:ext cx="3994150" cy="4208780"/>
          </a:xfrm>
          <a:prstGeom prst="rect">
            <a:avLst/>
          </a:prstGeom>
        </p:spPr>
      </p:pic>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6"/>
                                        </p:tgtEl>
                                        <p:attrNameLst>
                                          <p:attrName>style.visibility</p:attrName>
                                        </p:attrNameLst>
                                      </p:cBhvr>
                                      <p:to>
                                        <p:strVal val="visible"/>
                                      </p:to>
                                    </p:set>
                                    <p:anim calcmode="lin" valueType="num">
                                      <p:cBhvr>
                                        <p:cTn id="7" dur="500" fill="hold"/>
                                        <p:tgtEl>
                                          <p:spTgt spid="16"/>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6"/>
                                        </p:tgtEl>
                                        <p:attrNameLst>
                                          <p:attrName>ppt_y</p:attrName>
                                        </p:attrNameLst>
                                      </p:cBhvr>
                                      <p:tavLst>
                                        <p:tav tm="0">
                                          <p:val>
                                            <p:strVal val="#ppt_y"/>
                                          </p:val>
                                        </p:tav>
                                        <p:tav tm="100000">
                                          <p:val>
                                            <p:strVal val="#ppt_y"/>
                                          </p:val>
                                        </p:tav>
                                      </p:tavLst>
                                    </p:anim>
                                    <p:anim calcmode="lin" valueType="num">
                                      <p:cBhvr>
                                        <p:cTn id="9" dur="500" fill="hold"/>
                                        <p:tgtEl>
                                          <p:spTgt spid="16"/>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6"/>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6"/>
                                        </p:tgtEl>
                                      </p:cBhvr>
                                    </p:animEffect>
                                  </p:childTnLst>
                                </p:cTn>
                              </p:par>
                            </p:childTnLst>
                          </p:cTn>
                        </p:par>
                        <p:par>
                          <p:cTn id="12" fill="hold">
                            <p:stCondLst>
                              <p:cond delay="1700"/>
                            </p:stCondLst>
                            <p:childTnLst>
                              <p:par>
                                <p:cTn id="13" presetID="22" presetClass="entr" presetSubtype="8"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left)">
                                      <p:cBhvr>
                                        <p:cTn id="15" dur="3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2"/>
                                        </p:tgtEl>
                                        <p:attrNameLst>
                                          <p:attrName>style.visibility</p:attrName>
                                        </p:attrNameLst>
                                      </p:cBhvr>
                                      <p:to>
                                        <p:strVal val="visible"/>
                                      </p:to>
                                    </p:set>
                                    <p:anim calcmode="lin" valueType="num">
                                      <p:cBhvr additive="base">
                                        <p:cTn id="20" dur="500" fill="hold"/>
                                        <p:tgtEl>
                                          <p:spTgt spid="2"/>
                                        </p:tgtEl>
                                        <p:attrNameLst>
                                          <p:attrName>ppt_x</p:attrName>
                                        </p:attrNameLst>
                                      </p:cBhvr>
                                      <p:tavLst>
                                        <p:tav tm="0">
                                          <p:val>
                                            <p:strVal val="#ppt_x"/>
                                          </p:val>
                                        </p:tav>
                                        <p:tav tm="100000">
                                          <p:val>
                                            <p:strVal val="#ppt_x"/>
                                          </p:val>
                                        </p:tav>
                                      </p:tavLst>
                                    </p:anim>
                                    <p:anim calcmode="lin" valueType="num">
                                      <p:cBhvr additive="base">
                                        <p:cTn id="21"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nvSpPr>
        <p:spPr>
          <a:xfrm>
            <a:off x="387350" y="183515"/>
            <a:ext cx="7471410" cy="560705"/>
          </a:xfrm>
          <a:prstGeom prst="rect">
            <a:avLst/>
          </a:prstGeom>
          <a:noFill/>
        </p:spPr>
        <p:txBody>
          <a:bodyPr wrap="square" lIns="68580" tIns="34290" rIns="68580" bIns="34290" rtlCol="0">
            <a:spAutoFit/>
          </a:bodyPr>
          <a:lstStyle/>
          <a:p>
            <a:pPr algn="ctr"/>
            <a:r>
              <a:rPr lang="en-US" altLang="zh-CN" sz="3200" b="1" dirty="0">
                <a:solidFill>
                  <a:schemeClr val="tx1">
                    <a:lumMod val="65000"/>
                    <a:lumOff val="35000"/>
                  </a:schemeClr>
                </a:solidFill>
                <a:latin typeface="华文中宋" panose="02010600040101010101" charset="-122"/>
                <a:ea typeface="华文中宋" panose="02010600040101010101" charset="-122"/>
                <a:cs typeface="+mn-ea"/>
                <a:sym typeface="+mn-lt"/>
              </a:rPr>
              <a:t>4.4 Efficient Real-time Localization</a:t>
            </a:r>
            <a:endParaRPr lang="zh-CN" altLang="en-US" sz="3200" b="1" dirty="0">
              <a:solidFill>
                <a:schemeClr val="tx1">
                  <a:lumMod val="65000"/>
                  <a:lumOff val="35000"/>
                </a:schemeClr>
              </a:solidFill>
              <a:latin typeface="华文中宋" panose="02010600040101010101" charset="-122"/>
              <a:ea typeface="华文中宋" panose="02010600040101010101" charset="-122"/>
              <a:cs typeface="+mn-ea"/>
              <a:sym typeface="+mn-lt"/>
            </a:endParaRPr>
          </a:p>
        </p:txBody>
      </p:sp>
      <p:cxnSp>
        <p:nvCxnSpPr>
          <p:cNvPr id="3" name="直接连接符 2"/>
          <p:cNvCxnSpPr/>
          <p:nvPr/>
        </p:nvCxnSpPr>
        <p:spPr>
          <a:xfrm>
            <a:off x="774700" y="657225"/>
            <a:ext cx="5183505" cy="635"/>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580390" y="798830"/>
            <a:ext cx="8253095" cy="4154170"/>
          </a:xfrm>
          <a:prstGeom prst="rect">
            <a:avLst/>
          </a:prstGeom>
          <a:noFill/>
        </p:spPr>
        <p:txBody>
          <a:bodyPr wrap="square" rtlCol="0">
            <a:spAutoFit/>
          </a:bodyPr>
          <a:p>
            <a:pPr marL="342900" indent="-342900">
              <a:buFont typeface="Wingdings" panose="05000000000000000000" charset="0"/>
              <a:buChar char="Ø"/>
            </a:pPr>
            <a:r>
              <a:rPr lang="en-US" altLang="zh-CN" sz="2400">
                <a:latin typeface="华文中宋" panose="02010600040101010101" charset="-122"/>
                <a:ea typeface="华文中宋" panose="02010600040101010101" charset="-122"/>
              </a:rPr>
              <a:t>Odometry information and power network EMF, to jointly estimate the location of the user, </a:t>
            </a:r>
            <a:endParaRPr lang="en-US" altLang="zh-CN" sz="2400">
              <a:latin typeface="华文中宋" panose="02010600040101010101" charset="-122"/>
              <a:ea typeface="华文中宋" panose="02010600040101010101" charset="-122"/>
            </a:endParaRPr>
          </a:p>
          <a:p>
            <a:pPr marL="342900" indent="-342900">
              <a:buFont typeface="Wingdings" panose="05000000000000000000" charset="0"/>
              <a:buChar char="Ø"/>
            </a:pPr>
            <a:endParaRPr lang="en-US" altLang="zh-CN" sz="2400">
              <a:latin typeface="华文中宋" panose="02010600040101010101" charset="-122"/>
              <a:ea typeface="华文中宋" panose="02010600040101010101" charset="-122"/>
            </a:endParaRPr>
          </a:p>
          <a:p>
            <a:pPr marL="342900" indent="-342900">
              <a:buFont typeface="Wingdings" panose="05000000000000000000" charset="0"/>
              <a:buChar char="Ø"/>
            </a:pPr>
            <a:r>
              <a:rPr lang="en-US" altLang="zh-CN" sz="2400">
                <a:latin typeface="华文中宋" panose="02010600040101010101" charset="-122"/>
                <a:ea typeface="华文中宋" panose="02010600040101010101" charset="-122"/>
              </a:rPr>
              <a:t>Localization with Power Network EMF feature Map,</a:t>
            </a:r>
            <a:endParaRPr lang="en-US" altLang="zh-CN" sz="2400">
              <a:latin typeface="华文中宋" panose="02010600040101010101" charset="-122"/>
              <a:ea typeface="华文中宋" panose="02010600040101010101" charset="-122"/>
            </a:endParaRPr>
          </a:p>
          <a:p>
            <a:pPr marL="342900" indent="-342900">
              <a:buFont typeface="Wingdings" panose="05000000000000000000" charset="0"/>
              <a:buChar char="Ø"/>
            </a:pPr>
            <a:endParaRPr lang="en-US" altLang="zh-CN" sz="2400">
              <a:latin typeface="华文中宋" panose="02010600040101010101" charset="-122"/>
              <a:ea typeface="华文中宋" panose="02010600040101010101" charset="-122"/>
            </a:endParaRPr>
          </a:p>
          <a:p>
            <a:pPr marL="342900" indent="-342900">
              <a:buFont typeface="Wingdings" panose="05000000000000000000" charset="0"/>
              <a:buChar char="Ø"/>
            </a:pPr>
            <a:r>
              <a:rPr lang="en-US" altLang="zh-CN" sz="2400">
                <a:latin typeface="华文中宋" panose="02010600040101010101" charset="-122"/>
                <a:ea typeface="华文中宋" panose="02010600040101010101" charset="-122"/>
              </a:rPr>
              <a:t>Localization can be achieved in real-time on resource-constrained devices </a:t>
            </a:r>
            <a:r>
              <a:rPr lang="en-US" altLang="zh-CN" sz="2400">
                <a:solidFill>
                  <a:srgbClr val="FF0000"/>
                </a:solidFill>
                <a:latin typeface="华文中宋" panose="02010600040101010101" charset="-122"/>
                <a:ea typeface="华文中宋" panose="02010600040101010101" charset="-122"/>
              </a:rPr>
              <a:t>without infrastructures support,</a:t>
            </a:r>
            <a:endParaRPr lang="en-US" altLang="zh-CN" sz="2400">
              <a:solidFill>
                <a:srgbClr val="FF0000"/>
              </a:solidFill>
              <a:latin typeface="华文中宋" panose="02010600040101010101" charset="-122"/>
              <a:ea typeface="华文中宋" panose="02010600040101010101" charset="-122"/>
            </a:endParaRPr>
          </a:p>
          <a:p>
            <a:pPr marL="342900" indent="-342900">
              <a:buFont typeface="Wingdings" panose="05000000000000000000" charset="0"/>
              <a:buChar char="Ø"/>
            </a:pPr>
            <a:endParaRPr lang="en-US" altLang="zh-CN" sz="2400">
              <a:solidFill>
                <a:srgbClr val="FF0000"/>
              </a:solidFill>
              <a:latin typeface="华文中宋" panose="02010600040101010101" charset="-122"/>
              <a:ea typeface="华文中宋" panose="02010600040101010101" charset="-122"/>
            </a:endParaRPr>
          </a:p>
          <a:p>
            <a:pPr marL="342900" indent="-342900" algn="l">
              <a:buFont typeface="Wingdings" panose="05000000000000000000" charset="0"/>
              <a:buChar char="Ø"/>
            </a:pPr>
            <a:r>
              <a:rPr lang="en-US" altLang="zh-CN" sz="2400">
                <a:latin typeface="华文中宋" panose="02010600040101010101" charset="-122"/>
                <a:ea typeface="华文中宋" panose="02010600040101010101" charset="-122"/>
              </a:rPr>
              <a:t>Sparse EMF Feature Analysis </a:t>
            </a:r>
            <a:r>
              <a:rPr lang="en-US" altLang="zh-CN" sz="2400">
                <a:solidFill>
                  <a:srgbClr val="FF0000"/>
                </a:solidFill>
                <a:latin typeface="华文中宋" panose="02010600040101010101" charset="-122"/>
                <a:ea typeface="华文中宋" panose="02010600040101010101" charset="-122"/>
              </a:rPr>
              <a:t>reduce computing latency</a:t>
            </a:r>
            <a:r>
              <a:rPr lang="en-US" altLang="zh-CN" sz="2400">
                <a:latin typeface="华文中宋" panose="02010600040101010101" charset="-122"/>
                <a:ea typeface="华文中宋" panose="02010600040101010101" charset="-122"/>
              </a:rPr>
              <a:t> of localization,</a:t>
            </a:r>
            <a:endParaRPr lang="en-US" altLang="zh-CN" sz="2400">
              <a:latin typeface="华文中宋" panose="02010600040101010101" charset="-122"/>
              <a:ea typeface="华文中宋" panose="02010600040101010101" charset="-122"/>
            </a:endParaRP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6"/>
                                        </p:tgtEl>
                                        <p:attrNameLst>
                                          <p:attrName>style.visibility</p:attrName>
                                        </p:attrNameLst>
                                      </p:cBhvr>
                                      <p:to>
                                        <p:strVal val="visible"/>
                                      </p:to>
                                    </p:set>
                                    <p:anim calcmode="lin" valueType="num">
                                      <p:cBhvr>
                                        <p:cTn id="7" dur="500" fill="hold"/>
                                        <p:tgtEl>
                                          <p:spTgt spid="16"/>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6"/>
                                        </p:tgtEl>
                                        <p:attrNameLst>
                                          <p:attrName>ppt_y</p:attrName>
                                        </p:attrNameLst>
                                      </p:cBhvr>
                                      <p:tavLst>
                                        <p:tav tm="0">
                                          <p:val>
                                            <p:strVal val="#ppt_y"/>
                                          </p:val>
                                        </p:tav>
                                        <p:tav tm="100000">
                                          <p:val>
                                            <p:strVal val="#ppt_y"/>
                                          </p:val>
                                        </p:tav>
                                      </p:tavLst>
                                    </p:anim>
                                    <p:anim calcmode="lin" valueType="num">
                                      <p:cBhvr>
                                        <p:cTn id="9" dur="500" fill="hold"/>
                                        <p:tgtEl>
                                          <p:spTgt spid="16"/>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6"/>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6"/>
                                        </p:tgtEl>
                                      </p:cBhvr>
                                    </p:animEffect>
                                  </p:childTnLst>
                                </p:cTn>
                              </p:par>
                            </p:childTnLst>
                          </p:cTn>
                        </p:par>
                        <p:par>
                          <p:cTn id="12" fill="hold">
                            <p:stCondLst>
                              <p:cond delay="2250"/>
                            </p:stCondLst>
                            <p:childTnLst>
                              <p:par>
                                <p:cTn id="13" presetID="22" presetClass="entr" presetSubtype="8"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left)">
                                      <p:cBhvr>
                                        <p:cTn id="15" dur="3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grpId="0" nodeType="clickEffect">
                                  <p:stCondLst>
                                    <p:cond delay="0"/>
                                  </p:stCondLst>
                                  <p:childTnLst>
                                    <p:set>
                                      <p:cBhvr>
                                        <p:cTn id="19" dur="1" fill="hold">
                                          <p:stCondLst>
                                            <p:cond delay="0"/>
                                          </p:stCondLst>
                                        </p:cTn>
                                        <p:tgtEl>
                                          <p:spTgt spid="4"/>
                                        </p:tgtEl>
                                        <p:attrNameLst>
                                          <p:attrName>style.visibility</p:attrName>
                                        </p:attrNameLst>
                                      </p:cBhvr>
                                      <p:to>
                                        <p:strVal val="visible"/>
                                      </p:to>
                                    </p:set>
                                    <p:anim calcmode="lin" valueType="num">
                                      <p:cBhvr additive="base">
                                        <p:cTn id="20" dur="500" fill="hold"/>
                                        <p:tgtEl>
                                          <p:spTgt spid="4"/>
                                        </p:tgtEl>
                                        <p:attrNameLst>
                                          <p:attrName>ppt_x</p:attrName>
                                        </p:attrNameLst>
                                      </p:cBhvr>
                                      <p:tavLst>
                                        <p:tav tm="0">
                                          <p:val>
                                            <p:strVal val="#ppt_x"/>
                                          </p:val>
                                        </p:tav>
                                        <p:tav tm="100000">
                                          <p:val>
                                            <p:strVal val="#ppt_x"/>
                                          </p:val>
                                        </p:tav>
                                      </p:tavLst>
                                    </p:anim>
                                    <p:anim calcmode="lin" valueType="num">
                                      <p:cBhvr additive="base">
                                        <p:cTn id="21"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4" grpId="0"/>
    </p:bldLst>
  </p:timing>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1" cstate="screen">
            <a:lum/>
          </a:blip>
          <a:srcRect/>
          <a:stretch>
            <a:fillRect/>
          </a:stretch>
        </a:blipFill>
        <a:effectLst/>
      </p:bgPr>
    </p:bg>
    <p:spTree>
      <p:nvGrpSpPr>
        <p:cNvPr id="1" name=""/>
        <p:cNvGrpSpPr/>
        <p:nvPr/>
      </p:nvGrpSpPr>
      <p:grpSpPr>
        <a:xfrm>
          <a:off x="0" y="0"/>
          <a:ext cx="0" cy="0"/>
          <a:chOff x="0" y="0"/>
          <a:chExt cx="0" cy="0"/>
        </a:xfrm>
      </p:grpSpPr>
      <p:sp>
        <p:nvSpPr>
          <p:cNvPr id="102" name="椭圆 101"/>
          <p:cNvSpPr/>
          <p:nvPr/>
        </p:nvSpPr>
        <p:spPr>
          <a:xfrm>
            <a:off x="3819635" y="1089058"/>
            <a:ext cx="1500028" cy="1500028"/>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文本框 11"/>
          <p:cNvSpPr txBox="1"/>
          <p:nvPr/>
        </p:nvSpPr>
        <p:spPr>
          <a:xfrm>
            <a:off x="2294397" y="2717376"/>
            <a:ext cx="4555207" cy="591185"/>
          </a:xfrm>
          <a:prstGeom prst="rect">
            <a:avLst/>
          </a:prstGeom>
          <a:noFill/>
        </p:spPr>
        <p:txBody>
          <a:bodyPr wrap="square" lIns="68580" tIns="34290" rIns="68580" bIns="34290" rtlCol="0">
            <a:spAutoFit/>
          </a:bodyPr>
          <a:lstStyle/>
          <a:p>
            <a:pPr algn="ctr"/>
            <a:r>
              <a:rPr lang="en-US" altLang="zh-CN" sz="3400" b="1" dirty="0">
                <a:solidFill>
                  <a:schemeClr val="tx1">
                    <a:lumMod val="65000"/>
                    <a:lumOff val="35000"/>
                  </a:schemeClr>
                </a:solidFill>
                <a:cs typeface="+mn-ea"/>
              </a:rPr>
              <a:t>EVALUATION</a:t>
            </a:r>
            <a:endParaRPr lang="en-US" altLang="zh-CN" sz="3400" b="1" dirty="0">
              <a:solidFill>
                <a:schemeClr val="tx1">
                  <a:lumMod val="65000"/>
                  <a:lumOff val="35000"/>
                </a:schemeClr>
              </a:solidFill>
              <a:cs typeface="+mn-ea"/>
            </a:endParaRPr>
          </a:p>
        </p:txBody>
      </p:sp>
      <p:sp>
        <p:nvSpPr>
          <p:cNvPr id="105" name="文本框 11"/>
          <p:cNvSpPr txBox="1"/>
          <p:nvPr/>
        </p:nvSpPr>
        <p:spPr>
          <a:xfrm>
            <a:off x="3713476" y="1575042"/>
            <a:ext cx="1732894" cy="837565"/>
          </a:xfrm>
          <a:prstGeom prst="rect">
            <a:avLst/>
          </a:prstGeom>
          <a:noFill/>
        </p:spPr>
        <p:txBody>
          <a:bodyPr wrap="square" lIns="68580" tIns="34290" rIns="68580" bIns="34290" rtlCol="0">
            <a:spAutoFit/>
          </a:bodyPr>
          <a:lstStyle/>
          <a:p>
            <a:pPr algn="ctr">
              <a:lnSpc>
                <a:spcPts val="3000"/>
              </a:lnSpc>
            </a:pPr>
            <a:r>
              <a:rPr lang="en-US" altLang="zh-CN" sz="5400" dirty="0">
                <a:solidFill>
                  <a:schemeClr val="bg1"/>
                </a:solidFill>
                <a:cs typeface="+mn-ea"/>
                <a:sym typeface="+mn-lt"/>
              </a:rPr>
              <a:t>05</a:t>
            </a:r>
            <a:endParaRPr lang="zh-CN" altLang="en-US" sz="5400" dirty="0">
              <a:solidFill>
                <a:schemeClr val="bg1"/>
              </a:solidFill>
              <a:cs typeface="+mn-ea"/>
              <a:sym typeface="+mn-lt"/>
            </a:endParaRPr>
          </a:p>
          <a:p>
            <a:pPr algn="ctr">
              <a:lnSpc>
                <a:spcPts val="3000"/>
              </a:lnSpc>
            </a:pPr>
            <a:r>
              <a:rPr lang="en-US" altLang="zh-CN" sz="2400" dirty="0">
                <a:solidFill>
                  <a:schemeClr val="bg1"/>
                </a:solidFill>
                <a:cs typeface="+mn-ea"/>
                <a:sym typeface="+mn-lt"/>
              </a:rPr>
              <a:t>SECTION </a:t>
            </a:r>
            <a:endParaRPr lang="en-US" altLang="zh-CN" sz="2400" dirty="0">
              <a:solidFill>
                <a:schemeClr val="bg1"/>
              </a:solidFill>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102"/>
                                        </p:tgtEl>
                                        <p:attrNameLst>
                                          <p:attrName>style.visibility</p:attrName>
                                        </p:attrNameLst>
                                      </p:cBhvr>
                                      <p:to>
                                        <p:strVal val="visible"/>
                                      </p:to>
                                    </p:set>
                                    <p:animEffect transition="in" filter="wheel(1)">
                                      <p:cBhvr>
                                        <p:cTn id="7" dur="600"/>
                                        <p:tgtEl>
                                          <p:spTgt spid="102"/>
                                        </p:tgtEl>
                                      </p:cBhvr>
                                    </p:animEffect>
                                  </p:childTnLst>
                                </p:cTn>
                              </p:par>
                            </p:childTnLst>
                          </p:cTn>
                        </p:par>
                        <p:par>
                          <p:cTn id="8" fill="hold">
                            <p:stCondLst>
                              <p:cond delay="1000"/>
                            </p:stCondLst>
                            <p:childTnLst>
                              <p:par>
                                <p:cTn id="9" presetID="53" presetClass="entr" presetSubtype="16" fill="hold" grpId="0" nodeType="afterEffect">
                                  <p:stCondLst>
                                    <p:cond delay="0"/>
                                  </p:stCondLst>
                                  <p:childTnLst>
                                    <p:set>
                                      <p:cBhvr>
                                        <p:cTn id="10" dur="1" fill="hold">
                                          <p:stCondLst>
                                            <p:cond delay="0"/>
                                          </p:stCondLst>
                                        </p:cTn>
                                        <p:tgtEl>
                                          <p:spTgt spid="105"/>
                                        </p:tgtEl>
                                        <p:attrNameLst>
                                          <p:attrName>style.visibility</p:attrName>
                                        </p:attrNameLst>
                                      </p:cBhvr>
                                      <p:to>
                                        <p:strVal val="visible"/>
                                      </p:to>
                                    </p:set>
                                    <p:anim calcmode="lin" valueType="num">
                                      <p:cBhvr>
                                        <p:cTn id="11" dur="500" fill="hold"/>
                                        <p:tgtEl>
                                          <p:spTgt spid="105"/>
                                        </p:tgtEl>
                                        <p:attrNameLst>
                                          <p:attrName>ppt_w</p:attrName>
                                        </p:attrNameLst>
                                      </p:cBhvr>
                                      <p:tavLst>
                                        <p:tav tm="0">
                                          <p:val>
                                            <p:fltVal val="0"/>
                                          </p:val>
                                        </p:tav>
                                        <p:tav tm="100000">
                                          <p:val>
                                            <p:strVal val="#ppt_w"/>
                                          </p:val>
                                        </p:tav>
                                      </p:tavLst>
                                    </p:anim>
                                    <p:anim calcmode="lin" valueType="num">
                                      <p:cBhvr>
                                        <p:cTn id="12" dur="500" fill="hold"/>
                                        <p:tgtEl>
                                          <p:spTgt spid="105"/>
                                        </p:tgtEl>
                                        <p:attrNameLst>
                                          <p:attrName>ppt_h</p:attrName>
                                        </p:attrNameLst>
                                      </p:cBhvr>
                                      <p:tavLst>
                                        <p:tav tm="0">
                                          <p:val>
                                            <p:fltVal val="0"/>
                                          </p:val>
                                        </p:tav>
                                        <p:tav tm="100000">
                                          <p:val>
                                            <p:strVal val="#ppt_h"/>
                                          </p:val>
                                        </p:tav>
                                      </p:tavLst>
                                    </p:anim>
                                    <p:animEffect transition="in" filter="fade">
                                      <p:cBhvr>
                                        <p:cTn id="13" dur="500"/>
                                        <p:tgtEl>
                                          <p:spTgt spid="105"/>
                                        </p:tgtEl>
                                      </p:cBhvr>
                                    </p:animEffect>
                                  </p:childTnLst>
                                </p:cTn>
                              </p:par>
                            </p:childTnLst>
                          </p:cTn>
                        </p:par>
                        <p:par>
                          <p:cTn id="14" fill="hold">
                            <p:stCondLst>
                              <p:cond delay="1500"/>
                            </p:stCondLst>
                            <p:childTnLst>
                              <p:par>
                                <p:cTn id="15" presetID="41" presetClass="entr" presetSubtype="0" fill="hold" grpId="0" nodeType="afterEffect">
                                  <p:stCondLst>
                                    <p:cond delay="0"/>
                                  </p:stCondLst>
                                  <p:iterate type="lt">
                                    <p:tmPct val="10000"/>
                                  </p:iterate>
                                  <p:childTnLst>
                                    <p:set>
                                      <p:cBhvr>
                                        <p:cTn id="16" dur="1" fill="hold">
                                          <p:stCondLst>
                                            <p:cond delay="0"/>
                                          </p:stCondLst>
                                        </p:cTn>
                                        <p:tgtEl>
                                          <p:spTgt spid="103"/>
                                        </p:tgtEl>
                                        <p:attrNameLst>
                                          <p:attrName>style.visibility</p:attrName>
                                        </p:attrNameLst>
                                      </p:cBhvr>
                                      <p:to>
                                        <p:strVal val="visible"/>
                                      </p:to>
                                    </p:set>
                                    <p:anim calcmode="lin" valueType="num">
                                      <p:cBhvr>
                                        <p:cTn id="17" dur="500" fill="hold"/>
                                        <p:tgtEl>
                                          <p:spTgt spid="103"/>
                                        </p:tgtEl>
                                        <p:attrNameLst>
                                          <p:attrName>ppt_x</p:attrName>
                                        </p:attrNameLst>
                                      </p:cBhvr>
                                      <p:tavLst>
                                        <p:tav tm="0">
                                          <p:val>
                                            <p:strVal val="#ppt_x"/>
                                          </p:val>
                                        </p:tav>
                                        <p:tav tm="50000">
                                          <p:val>
                                            <p:strVal val="#ppt_x+.1"/>
                                          </p:val>
                                        </p:tav>
                                        <p:tav tm="100000">
                                          <p:val>
                                            <p:strVal val="#ppt_x"/>
                                          </p:val>
                                        </p:tav>
                                      </p:tavLst>
                                    </p:anim>
                                    <p:anim calcmode="lin" valueType="num">
                                      <p:cBhvr>
                                        <p:cTn id="18" dur="500" fill="hold"/>
                                        <p:tgtEl>
                                          <p:spTgt spid="103"/>
                                        </p:tgtEl>
                                        <p:attrNameLst>
                                          <p:attrName>ppt_y</p:attrName>
                                        </p:attrNameLst>
                                      </p:cBhvr>
                                      <p:tavLst>
                                        <p:tav tm="0">
                                          <p:val>
                                            <p:strVal val="#ppt_y"/>
                                          </p:val>
                                        </p:tav>
                                        <p:tav tm="100000">
                                          <p:val>
                                            <p:strVal val="#ppt_y"/>
                                          </p:val>
                                        </p:tav>
                                      </p:tavLst>
                                    </p:anim>
                                    <p:anim calcmode="lin" valueType="num">
                                      <p:cBhvr>
                                        <p:cTn id="19" dur="500" fill="hold"/>
                                        <p:tgtEl>
                                          <p:spTgt spid="103"/>
                                        </p:tgtEl>
                                        <p:attrNameLst>
                                          <p:attrName>ppt_h</p:attrName>
                                        </p:attrNameLst>
                                      </p:cBhvr>
                                      <p:tavLst>
                                        <p:tav tm="0">
                                          <p:val>
                                            <p:strVal val="#ppt_h/10"/>
                                          </p:val>
                                        </p:tav>
                                        <p:tav tm="50000">
                                          <p:val>
                                            <p:strVal val="#ppt_h+.01"/>
                                          </p:val>
                                        </p:tav>
                                        <p:tav tm="100000">
                                          <p:val>
                                            <p:strVal val="#ppt_h"/>
                                          </p:val>
                                        </p:tav>
                                      </p:tavLst>
                                    </p:anim>
                                    <p:anim calcmode="lin" valueType="num">
                                      <p:cBhvr>
                                        <p:cTn id="20" dur="500" fill="hold"/>
                                        <p:tgtEl>
                                          <p:spTgt spid="103"/>
                                        </p:tgtEl>
                                        <p:attrNameLst>
                                          <p:attrName>ppt_w</p:attrName>
                                        </p:attrNameLst>
                                      </p:cBhvr>
                                      <p:tavLst>
                                        <p:tav tm="0">
                                          <p:val>
                                            <p:strVal val="#ppt_w/10"/>
                                          </p:val>
                                        </p:tav>
                                        <p:tav tm="50000">
                                          <p:val>
                                            <p:strVal val="#ppt_w+.01"/>
                                          </p:val>
                                        </p:tav>
                                        <p:tav tm="100000">
                                          <p:val>
                                            <p:strVal val="#ppt_w"/>
                                          </p:val>
                                        </p:tav>
                                      </p:tavLst>
                                    </p:anim>
                                    <p:animEffect transition="in" filter="fade">
                                      <p:cBhvr>
                                        <p:cTn id="21" dur="500" tmFilter="0,0; .5, 1; 1, 1"/>
                                        <p:tgtEl>
                                          <p:spTgt spid="1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 grpId="0" bldLvl="0" animBg="1"/>
      <p:bldP spid="103" grpId="0"/>
      <p:bldP spid="105"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nvSpPr>
        <p:spPr>
          <a:xfrm>
            <a:off x="387350" y="183515"/>
            <a:ext cx="3936365" cy="560705"/>
          </a:xfrm>
          <a:prstGeom prst="rect">
            <a:avLst/>
          </a:prstGeom>
          <a:noFill/>
        </p:spPr>
        <p:txBody>
          <a:bodyPr wrap="square" lIns="68580" tIns="34290" rIns="68580" bIns="34290" rtlCol="0">
            <a:spAutoFit/>
          </a:bodyPr>
          <a:lstStyle/>
          <a:p>
            <a:pPr algn="ctr"/>
            <a:r>
              <a:rPr lang="en-US" altLang="zh-CN" sz="3200" b="1" dirty="0">
                <a:solidFill>
                  <a:schemeClr val="tx1">
                    <a:lumMod val="65000"/>
                    <a:lumOff val="35000"/>
                  </a:schemeClr>
                </a:solidFill>
                <a:latin typeface="华文中宋" panose="02010600040101010101" charset="-122"/>
                <a:ea typeface="华文中宋" panose="02010600040101010101" charset="-122"/>
                <a:cs typeface="+mn-ea"/>
                <a:sym typeface="+mn-lt"/>
              </a:rPr>
              <a:t>5 EVALUATION</a:t>
            </a:r>
            <a:endParaRPr lang="zh-CN" altLang="en-US" sz="3200" b="1" dirty="0">
              <a:solidFill>
                <a:schemeClr val="tx1">
                  <a:lumMod val="65000"/>
                  <a:lumOff val="35000"/>
                </a:schemeClr>
              </a:solidFill>
              <a:latin typeface="华文中宋" panose="02010600040101010101" charset="-122"/>
              <a:ea typeface="华文中宋" panose="02010600040101010101" charset="-122"/>
              <a:cs typeface="+mn-ea"/>
              <a:sym typeface="+mn-lt"/>
            </a:endParaRPr>
          </a:p>
        </p:txBody>
      </p:sp>
      <p:cxnSp>
        <p:nvCxnSpPr>
          <p:cNvPr id="3" name="直接连接符 2"/>
          <p:cNvCxnSpPr/>
          <p:nvPr/>
        </p:nvCxnSpPr>
        <p:spPr>
          <a:xfrm>
            <a:off x="774700" y="657225"/>
            <a:ext cx="5183505" cy="635"/>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pic>
        <p:nvPicPr>
          <p:cNvPr id="5" name="图片 4"/>
          <p:cNvPicPr>
            <a:picLocks noChangeAspect="1"/>
          </p:cNvPicPr>
          <p:nvPr/>
        </p:nvPicPr>
        <p:blipFill>
          <a:blip r:embed="rId1"/>
          <a:srcRect l="7474" t="10711" r="7635" b="10711"/>
          <a:stretch>
            <a:fillRect/>
          </a:stretch>
        </p:blipFill>
        <p:spPr>
          <a:xfrm>
            <a:off x="4866005" y="744220"/>
            <a:ext cx="4017645" cy="1593215"/>
          </a:xfrm>
          <a:prstGeom prst="rect">
            <a:avLst/>
          </a:prstGeom>
        </p:spPr>
      </p:pic>
      <p:sp>
        <p:nvSpPr>
          <p:cNvPr id="6" name="文本框 5"/>
          <p:cNvSpPr txBox="1"/>
          <p:nvPr/>
        </p:nvSpPr>
        <p:spPr>
          <a:xfrm>
            <a:off x="774700" y="826770"/>
            <a:ext cx="5144135" cy="3784600"/>
          </a:xfrm>
          <a:prstGeom prst="rect">
            <a:avLst/>
          </a:prstGeom>
          <a:noFill/>
        </p:spPr>
        <p:txBody>
          <a:bodyPr wrap="none" rtlCol="0">
            <a:spAutoFit/>
          </a:bodyPr>
          <a:p>
            <a:pPr marL="342900" indent="-342900">
              <a:buFont typeface="Wingdings" panose="05000000000000000000" charset="0"/>
              <a:buChar char="Ø"/>
            </a:pPr>
            <a:r>
              <a:rPr lang="en-US" altLang="zh-CN" sz="2400">
                <a:latin typeface="华文中宋" panose="02010600040101010101" charset="-122"/>
                <a:ea typeface="华文中宋" panose="02010600040101010101" charset="-122"/>
              </a:rPr>
              <a:t>Sites,</a:t>
            </a:r>
            <a:endParaRPr lang="en-US" altLang="zh-CN" sz="2400">
              <a:latin typeface="华文中宋" panose="02010600040101010101" charset="-122"/>
              <a:ea typeface="华文中宋" panose="02010600040101010101" charset="-122"/>
            </a:endParaRPr>
          </a:p>
          <a:p>
            <a:pPr marL="800100" lvl="1" indent="-342900">
              <a:buFont typeface="Wingdings" panose="05000000000000000000" charset="0"/>
              <a:buChar char="Ø"/>
            </a:pPr>
            <a:r>
              <a:rPr lang="en-US" altLang="zh-CN" sz="2400">
                <a:latin typeface="华文中宋" panose="02010600040101010101" charset="-122"/>
                <a:ea typeface="华文中宋" panose="02010600040101010101" charset="-122"/>
              </a:rPr>
              <a:t>lab</a:t>
            </a:r>
            <a:endParaRPr lang="en-US" altLang="zh-CN" sz="2400">
              <a:latin typeface="华文中宋" panose="02010600040101010101" charset="-122"/>
              <a:ea typeface="华文中宋" panose="02010600040101010101" charset="-122"/>
            </a:endParaRPr>
          </a:p>
          <a:p>
            <a:pPr marL="800100" lvl="1" indent="-342900">
              <a:buFont typeface="Wingdings" panose="05000000000000000000" charset="0"/>
              <a:buChar char="Ø"/>
            </a:pPr>
            <a:r>
              <a:rPr lang="en-US" altLang="zh-CN" sz="2400">
                <a:latin typeface="华文中宋" panose="02010600040101010101" charset="-122"/>
                <a:ea typeface="华文中宋" panose="02010600040101010101" charset="-122"/>
              </a:rPr>
              <a:t>office</a:t>
            </a:r>
            <a:endParaRPr lang="en-US" altLang="zh-CN" sz="2400">
              <a:latin typeface="华文中宋" panose="02010600040101010101" charset="-122"/>
              <a:ea typeface="华文中宋" panose="02010600040101010101" charset="-122"/>
            </a:endParaRPr>
          </a:p>
          <a:p>
            <a:pPr marL="800100" lvl="1" indent="-342900">
              <a:buFont typeface="Wingdings" panose="05000000000000000000" charset="0"/>
              <a:buChar char="Ø"/>
            </a:pPr>
            <a:r>
              <a:rPr lang="en-US" altLang="zh-CN" sz="2400">
                <a:latin typeface="华文中宋" panose="02010600040101010101" charset="-122"/>
                <a:ea typeface="华文中宋" panose="02010600040101010101" charset="-122"/>
              </a:rPr>
              <a:t>shop</a:t>
            </a:r>
            <a:endParaRPr lang="en-US" altLang="zh-CN" sz="2400">
              <a:latin typeface="华文中宋" panose="02010600040101010101" charset="-122"/>
              <a:ea typeface="华文中宋" panose="02010600040101010101" charset="-122"/>
            </a:endParaRPr>
          </a:p>
          <a:p>
            <a:pPr marL="342900" indent="-342900">
              <a:buFont typeface="Wingdings" panose="05000000000000000000" charset="0"/>
              <a:buChar char="Ø"/>
            </a:pPr>
            <a:r>
              <a:rPr lang="en-US" altLang="zh-CN" sz="2400">
                <a:latin typeface="华文中宋" panose="02010600040101010101" charset="-122"/>
                <a:ea typeface="华文中宋" panose="02010600040101010101" charset="-122"/>
              </a:rPr>
              <a:t>Sensing modalities,</a:t>
            </a:r>
            <a:endParaRPr lang="en-US" altLang="zh-CN" sz="2400">
              <a:latin typeface="华文中宋" panose="02010600040101010101" charset="-122"/>
              <a:ea typeface="华文中宋" panose="02010600040101010101" charset="-122"/>
            </a:endParaRPr>
          </a:p>
          <a:p>
            <a:pPr marL="800100" lvl="1" indent="-342900">
              <a:buFont typeface="Wingdings" panose="05000000000000000000" charset="0"/>
              <a:buChar char="Ø"/>
            </a:pPr>
            <a:r>
              <a:rPr lang="en-US" altLang="zh-CN" sz="2400">
                <a:latin typeface="华文中宋" panose="02010600040101010101" charset="-122"/>
                <a:ea typeface="华文中宋" panose="02010600040101010101" charset="-122"/>
              </a:rPr>
              <a:t>EMR sensor</a:t>
            </a:r>
            <a:endParaRPr lang="en-US" altLang="zh-CN" sz="2400">
              <a:latin typeface="华文中宋" panose="02010600040101010101" charset="-122"/>
              <a:ea typeface="华文中宋" panose="02010600040101010101" charset="-122"/>
            </a:endParaRPr>
          </a:p>
          <a:p>
            <a:pPr marL="800100" lvl="1" indent="-342900">
              <a:buFont typeface="Wingdings" panose="05000000000000000000" charset="0"/>
              <a:buChar char="Ø"/>
            </a:pPr>
            <a:r>
              <a:rPr lang="en-US" altLang="zh-CN" sz="2400">
                <a:latin typeface="华文中宋" panose="02010600040101010101" charset="-122"/>
                <a:ea typeface="华文中宋" panose="02010600040101010101" charset="-122"/>
              </a:rPr>
              <a:t>audio form mic</a:t>
            </a:r>
            <a:endParaRPr lang="en-US" altLang="zh-CN" sz="2400">
              <a:latin typeface="华文中宋" panose="02010600040101010101" charset="-122"/>
              <a:ea typeface="华文中宋" panose="02010600040101010101" charset="-122"/>
            </a:endParaRPr>
          </a:p>
          <a:p>
            <a:pPr marL="800100" lvl="1" indent="-342900">
              <a:buFont typeface="Wingdings" panose="05000000000000000000" charset="0"/>
              <a:buChar char="Ø"/>
            </a:pPr>
            <a:r>
              <a:rPr lang="en-US" altLang="zh-CN" sz="2400">
                <a:latin typeface="华文中宋" panose="02010600040101010101" charset="-122"/>
                <a:ea typeface="华文中宋" panose="02010600040101010101" charset="-122"/>
              </a:rPr>
              <a:t>wifi RSSi</a:t>
            </a:r>
            <a:endParaRPr lang="en-US" altLang="zh-CN" sz="2400">
              <a:latin typeface="华文中宋" panose="02010600040101010101" charset="-122"/>
              <a:ea typeface="华文中宋" panose="02010600040101010101" charset="-122"/>
            </a:endParaRPr>
          </a:p>
          <a:p>
            <a:pPr lvl="0" indent="-342900">
              <a:buFont typeface="Wingdings" panose="05000000000000000000" charset="0"/>
              <a:buChar char="Ø"/>
            </a:pPr>
            <a:r>
              <a:rPr lang="en-US" altLang="zh-CN" sz="2400">
                <a:latin typeface="华文中宋" panose="02010600040101010101" charset="-122"/>
                <a:ea typeface="华文中宋" panose="02010600040101010101" charset="-122"/>
              </a:rPr>
              <a:t>Platforms,</a:t>
            </a:r>
            <a:endParaRPr lang="en-US" altLang="zh-CN" sz="2400">
              <a:latin typeface="华文中宋" panose="02010600040101010101" charset="-122"/>
              <a:ea typeface="华文中宋" panose="02010600040101010101" charset="-122"/>
            </a:endParaRPr>
          </a:p>
          <a:p>
            <a:pPr lvl="2" indent="-342900">
              <a:buFont typeface="Wingdings" panose="05000000000000000000" charset="0"/>
              <a:buChar char="Ø"/>
            </a:pPr>
            <a:r>
              <a:rPr lang="en-US" altLang="zh-CN" sz="2400">
                <a:latin typeface="华文中宋" panose="02010600040101010101" charset="-122"/>
                <a:ea typeface="华文中宋" panose="02010600040101010101" charset="-122"/>
              </a:rPr>
              <a:t>raspberry pi, huawei, nexus,</a:t>
            </a:r>
            <a:endParaRPr lang="en-US" altLang="zh-CN" sz="2400">
              <a:latin typeface="华文中宋" panose="02010600040101010101" charset="-122"/>
              <a:ea typeface="华文中宋" panose="02010600040101010101" charset="-122"/>
            </a:endParaRP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6"/>
                                        </p:tgtEl>
                                        <p:attrNameLst>
                                          <p:attrName>style.visibility</p:attrName>
                                        </p:attrNameLst>
                                      </p:cBhvr>
                                      <p:to>
                                        <p:strVal val="visible"/>
                                      </p:to>
                                    </p:set>
                                    <p:anim calcmode="lin" valueType="num">
                                      <p:cBhvr>
                                        <p:cTn id="7" dur="500" fill="hold"/>
                                        <p:tgtEl>
                                          <p:spTgt spid="16"/>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6"/>
                                        </p:tgtEl>
                                        <p:attrNameLst>
                                          <p:attrName>ppt_y</p:attrName>
                                        </p:attrNameLst>
                                      </p:cBhvr>
                                      <p:tavLst>
                                        <p:tav tm="0">
                                          <p:val>
                                            <p:strVal val="#ppt_y"/>
                                          </p:val>
                                        </p:tav>
                                        <p:tav tm="100000">
                                          <p:val>
                                            <p:strVal val="#ppt_y"/>
                                          </p:val>
                                        </p:tav>
                                      </p:tavLst>
                                    </p:anim>
                                    <p:anim calcmode="lin" valueType="num">
                                      <p:cBhvr>
                                        <p:cTn id="9" dur="500" fill="hold"/>
                                        <p:tgtEl>
                                          <p:spTgt spid="16"/>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6"/>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6"/>
                                        </p:tgtEl>
                                      </p:cBhvr>
                                    </p:animEffect>
                                  </p:childTnLst>
                                </p:cTn>
                              </p:par>
                            </p:childTnLst>
                          </p:cTn>
                        </p:par>
                        <p:par>
                          <p:cTn id="12" fill="hold">
                            <p:stCondLst>
                              <p:cond delay="1049"/>
                            </p:stCondLst>
                            <p:childTnLst>
                              <p:par>
                                <p:cTn id="13" presetID="22" presetClass="entr" presetSubtype="8"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left)">
                                      <p:cBhvr>
                                        <p:cTn id="15" dur="3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grpId="0" nodeType="clickEffect">
                                  <p:stCondLst>
                                    <p:cond delay="0"/>
                                  </p:stCondLst>
                                  <p:childTnLst>
                                    <p:set>
                                      <p:cBhvr>
                                        <p:cTn id="19" dur="1" fill="hold">
                                          <p:stCondLst>
                                            <p:cond delay="0"/>
                                          </p:stCondLst>
                                        </p:cTn>
                                        <p:tgtEl>
                                          <p:spTgt spid="6"/>
                                        </p:tgtEl>
                                        <p:attrNameLst>
                                          <p:attrName>style.visibility</p:attrName>
                                        </p:attrNameLst>
                                      </p:cBhvr>
                                      <p:to>
                                        <p:strVal val="visible"/>
                                      </p:to>
                                    </p:set>
                                    <p:anim calcmode="lin" valueType="num">
                                      <p:cBhvr additive="base">
                                        <p:cTn id="20" dur="500" fill="hold"/>
                                        <p:tgtEl>
                                          <p:spTgt spid="6"/>
                                        </p:tgtEl>
                                        <p:attrNameLst>
                                          <p:attrName>ppt_x</p:attrName>
                                        </p:attrNameLst>
                                      </p:cBhvr>
                                      <p:tavLst>
                                        <p:tav tm="0">
                                          <p:val>
                                            <p:strVal val="#ppt_x"/>
                                          </p:val>
                                        </p:tav>
                                        <p:tav tm="100000">
                                          <p:val>
                                            <p:strVal val="#ppt_x"/>
                                          </p:val>
                                        </p:tav>
                                      </p:tavLst>
                                    </p:anim>
                                    <p:anim calcmode="lin" valueType="num">
                                      <p:cBhvr additive="base">
                                        <p:cTn id="21" dur="500" fill="hold"/>
                                        <p:tgtEl>
                                          <p:spTgt spid="6"/>
                                        </p:tgtEl>
                                        <p:attrNameLst>
                                          <p:attrName>ppt_y</p:attrName>
                                        </p:attrNameLst>
                                      </p:cBhvr>
                                      <p:tavLst>
                                        <p:tav tm="0">
                                          <p:val>
                                            <p:strVal val="1+#ppt_h/2"/>
                                          </p:val>
                                        </p:tav>
                                        <p:tav tm="100000">
                                          <p:val>
                                            <p:strVal val="#ppt_y"/>
                                          </p:val>
                                        </p:tav>
                                      </p:tavLst>
                                    </p:anim>
                                  </p:childTnLst>
                                </p:cTn>
                              </p:par>
                              <p:par>
                                <p:cTn id="22" presetID="2" presetClass="entr" presetSubtype="4" fill="hold" nodeType="withEffect">
                                  <p:stCondLst>
                                    <p:cond delay="0"/>
                                  </p:stCondLst>
                                  <p:childTnLst>
                                    <p:set>
                                      <p:cBhvr>
                                        <p:cTn id="23" dur="1" fill="hold">
                                          <p:stCondLst>
                                            <p:cond delay="0"/>
                                          </p:stCondLst>
                                        </p:cTn>
                                        <p:tgtEl>
                                          <p:spTgt spid="5"/>
                                        </p:tgtEl>
                                        <p:attrNameLst>
                                          <p:attrName>style.visibility</p:attrName>
                                        </p:attrNameLst>
                                      </p:cBhvr>
                                      <p:to>
                                        <p:strVal val="visible"/>
                                      </p:to>
                                    </p:set>
                                    <p:anim calcmode="lin" valueType="num">
                                      <p:cBhvr additive="base">
                                        <p:cTn id="24" dur="500" fill="hold"/>
                                        <p:tgtEl>
                                          <p:spTgt spid="5"/>
                                        </p:tgtEl>
                                        <p:attrNameLst>
                                          <p:attrName>ppt_x</p:attrName>
                                        </p:attrNameLst>
                                      </p:cBhvr>
                                      <p:tavLst>
                                        <p:tav tm="0">
                                          <p:val>
                                            <p:strVal val="#ppt_x"/>
                                          </p:val>
                                        </p:tav>
                                        <p:tav tm="100000">
                                          <p:val>
                                            <p:strVal val="#ppt_x"/>
                                          </p:val>
                                        </p:tav>
                                      </p:tavLst>
                                    </p:anim>
                                    <p:anim calcmode="lin" valueType="num">
                                      <p:cBhvr additive="base">
                                        <p:cTn id="25"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6"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nvSpPr>
        <p:spPr>
          <a:xfrm>
            <a:off x="387350" y="183515"/>
            <a:ext cx="3936365" cy="560705"/>
          </a:xfrm>
          <a:prstGeom prst="rect">
            <a:avLst/>
          </a:prstGeom>
          <a:noFill/>
        </p:spPr>
        <p:txBody>
          <a:bodyPr wrap="square" lIns="68580" tIns="34290" rIns="68580" bIns="34290" rtlCol="0">
            <a:spAutoFit/>
          </a:bodyPr>
          <a:lstStyle/>
          <a:p>
            <a:pPr algn="ctr"/>
            <a:r>
              <a:rPr lang="en-US" altLang="zh-CN" sz="3200" b="1" dirty="0">
                <a:solidFill>
                  <a:schemeClr val="tx1">
                    <a:lumMod val="65000"/>
                    <a:lumOff val="35000"/>
                  </a:schemeClr>
                </a:solidFill>
                <a:latin typeface="华文中宋" panose="02010600040101010101" charset="-122"/>
                <a:ea typeface="华文中宋" panose="02010600040101010101" charset="-122"/>
                <a:cs typeface="+mn-ea"/>
                <a:sym typeface="+mn-lt"/>
              </a:rPr>
              <a:t>5 EVALUATION</a:t>
            </a:r>
            <a:endParaRPr lang="zh-CN" altLang="en-US" sz="3200" b="1" dirty="0">
              <a:solidFill>
                <a:schemeClr val="tx1">
                  <a:lumMod val="65000"/>
                  <a:lumOff val="35000"/>
                </a:schemeClr>
              </a:solidFill>
              <a:latin typeface="华文中宋" panose="02010600040101010101" charset="-122"/>
              <a:ea typeface="华文中宋" panose="02010600040101010101" charset="-122"/>
              <a:cs typeface="+mn-ea"/>
              <a:sym typeface="+mn-lt"/>
            </a:endParaRPr>
          </a:p>
        </p:txBody>
      </p:sp>
      <p:cxnSp>
        <p:nvCxnSpPr>
          <p:cNvPr id="3" name="直接连接符 2"/>
          <p:cNvCxnSpPr/>
          <p:nvPr/>
        </p:nvCxnSpPr>
        <p:spPr>
          <a:xfrm>
            <a:off x="774700" y="657225"/>
            <a:ext cx="5183505" cy="635"/>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p:nvPicPr>
        <p:blipFill>
          <a:blip r:embed="rId1"/>
          <a:stretch>
            <a:fillRect/>
          </a:stretch>
        </p:blipFill>
        <p:spPr>
          <a:xfrm>
            <a:off x="1403350" y="1052195"/>
            <a:ext cx="5539105" cy="3038475"/>
          </a:xfrm>
          <a:prstGeom prst="rect">
            <a:avLst/>
          </a:prstGeom>
        </p:spPr>
      </p:pic>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6"/>
                                        </p:tgtEl>
                                        <p:attrNameLst>
                                          <p:attrName>style.visibility</p:attrName>
                                        </p:attrNameLst>
                                      </p:cBhvr>
                                      <p:to>
                                        <p:strVal val="visible"/>
                                      </p:to>
                                    </p:set>
                                    <p:anim calcmode="lin" valueType="num">
                                      <p:cBhvr>
                                        <p:cTn id="7" dur="500" fill="hold"/>
                                        <p:tgtEl>
                                          <p:spTgt spid="16"/>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6"/>
                                        </p:tgtEl>
                                        <p:attrNameLst>
                                          <p:attrName>ppt_y</p:attrName>
                                        </p:attrNameLst>
                                      </p:cBhvr>
                                      <p:tavLst>
                                        <p:tav tm="0">
                                          <p:val>
                                            <p:strVal val="#ppt_y"/>
                                          </p:val>
                                        </p:tav>
                                        <p:tav tm="100000">
                                          <p:val>
                                            <p:strVal val="#ppt_y"/>
                                          </p:val>
                                        </p:tav>
                                      </p:tavLst>
                                    </p:anim>
                                    <p:anim calcmode="lin" valueType="num">
                                      <p:cBhvr>
                                        <p:cTn id="9" dur="500" fill="hold"/>
                                        <p:tgtEl>
                                          <p:spTgt spid="16"/>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6"/>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6"/>
                                        </p:tgtEl>
                                      </p:cBhvr>
                                    </p:animEffect>
                                  </p:childTnLst>
                                </p:cTn>
                              </p:par>
                            </p:childTnLst>
                          </p:cTn>
                        </p:par>
                        <p:par>
                          <p:cTn id="12" fill="hold">
                            <p:stCondLst>
                              <p:cond delay="1049"/>
                            </p:stCondLst>
                            <p:childTnLst>
                              <p:par>
                                <p:cTn id="13" presetID="22" presetClass="entr" presetSubtype="8"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left)">
                                      <p:cBhvr>
                                        <p:cTn id="15" dur="3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2"/>
                                        </p:tgtEl>
                                        <p:attrNameLst>
                                          <p:attrName>style.visibility</p:attrName>
                                        </p:attrNameLst>
                                      </p:cBhvr>
                                      <p:to>
                                        <p:strVal val="visible"/>
                                      </p:to>
                                    </p:set>
                                    <p:anim calcmode="lin" valueType="num">
                                      <p:cBhvr additive="base">
                                        <p:cTn id="20" dur="500" fill="hold"/>
                                        <p:tgtEl>
                                          <p:spTgt spid="2"/>
                                        </p:tgtEl>
                                        <p:attrNameLst>
                                          <p:attrName>ppt_x</p:attrName>
                                        </p:attrNameLst>
                                      </p:cBhvr>
                                      <p:tavLst>
                                        <p:tav tm="0">
                                          <p:val>
                                            <p:strVal val="#ppt_x"/>
                                          </p:val>
                                        </p:tav>
                                        <p:tav tm="100000">
                                          <p:val>
                                            <p:strVal val="#ppt_x"/>
                                          </p:val>
                                        </p:tav>
                                      </p:tavLst>
                                    </p:anim>
                                    <p:anim calcmode="lin" valueType="num">
                                      <p:cBhvr additive="base">
                                        <p:cTn id="21"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nvSpPr>
        <p:spPr>
          <a:xfrm>
            <a:off x="387350" y="183515"/>
            <a:ext cx="3936365" cy="560705"/>
          </a:xfrm>
          <a:prstGeom prst="rect">
            <a:avLst/>
          </a:prstGeom>
          <a:noFill/>
        </p:spPr>
        <p:txBody>
          <a:bodyPr wrap="square" lIns="68580" tIns="34290" rIns="68580" bIns="34290" rtlCol="0">
            <a:spAutoFit/>
          </a:bodyPr>
          <a:lstStyle/>
          <a:p>
            <a:pPr algn="ctr"/>
            <a:r>
              <a:rPr lang="en-US" altLang="zh-CN" sz="3200" b="1" dirty="0">
                <a:solidFill>
                  <a:schemeClr val="tx1">
                    <a:lumMod val="65000"/>
                    <a:lumOff val="35000"/>
                  </a:schemeClr>
                </a:solidFill>
                <a:latin typeface="华文中宋" panose="02010600040101010101" charset="-122"/>
                <a:ea typeface="华文中宋" panose="02010600040101010101" charset="-122"/>
                <a:cs typeface="+mn-ea"/>
                <a:sym typeface="+mn-lt"/>
              </a:rPr>
              <a:t>5 EVALUATION</a:t>
            </a:r>
            <a:endParaRPr lang="zh-CN" altLang="en-US" sz="3200" b="1" dirty="0">
              <a:solidFill>
                <a:schemeClr val="tx1">
                  <a:lumMod val="65000"/>
                  <a:lumOff val="35000"/>
                </a:schemeClr>
              </a:solidFill>
              <a:latin typeface="华文中宋" panose="02010600040101010101" charset="-122"/>
              <a:ea typeface="华文中宋" panose="02010600040101010101" charset="-122"/>
              <a:cs typeface="+mn-ea"/>
              <a:sym typeface="+mn-lt"/>
            </a:endParaRPr>
          </a:p>
        </p:txBody>
      </p:sp>
      <p:cxnSp>
        <p:nvCxnSpPr>
          <p:cNvPr id="3" name="直接连接符 2"/>
          <p:cNvCxnSpPr/>
          <p:nvPr/>
        </p:nvCxnSpPr>
        <p:spPr>
          <a:xfrm>
            <a:off x="774700" y="657225"/>
            <a:ext cx="5183505" cy="635"/>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pic>
        <p:nvPicPr>
          <p:cNvPr id="5" name="图片 4"/>
          <p:cNvPicPr>
            <a:picLocks noChangeAspect="1"/>
          </p:cNvPicPr>
          <p:nvPr/>
        </p:nvPicPr>
        <p:blipFill>
          <a:blip r:embed="rId1"/>
          <a:stretch>
            <a:fillRect/>
          </a:stretch>
        </p:blipFill>
        <p:spPr>
          <a:xfrm>
            <a:off x="387350" y="1056005"/>
            <a:ext cx="3474085" cy="1431290"/>
          </a:xfrm>
          <a:prstGeom prst="rect">
            <a:avLst/>
          </a:prstGeom>
        </p:spPr>
      </p:pic>
      <p:pic>
        <p:nvPicPr>
          <p:cNvPr id="6" name="图片 5"/>
          <p:cNvPicPr>
            <a:picLocks noChangeAspect="1"/>
          </p:cNvPicPr>
          <p:nvPr/>
        </p:nvPicPr>
        <p:blipFill>
          <a:blip r:embed="rId2"/>
          <a:stretch>
            <a:fillRect/>
          </a:stretch>
        </p:blipFill>
        <p:spPr>
          <a:xfrm>
            <a:off x="4661535" y="906145"/>
            <a:ext cx="3923030" cy="1630045"/>
          </a:xfrm>
          <a:prstGeom prst="rect">
            <a:avLst/>
          </a:prstGeom>
        </p:spPr>
      </p:pic>
      <p:pic>
        <p:nvPicPr>
          <p:cNvPr id="7" name="图片 6"/>
          <p:cNvPicPr>
            <a:picLocks noChangeAspect="1"/>
          </p:cNvPicPr>
          <p:nvPr/>
        </p:nvPicPr>
        <p:blipFill>
          <a:blip r:embed="rId3"/>
          <a:stretch>
            <a:fillRect/>
          </a:stretch>
        </p:blipFill>
        <p:spPr>
          <a:xfrm>
            <a:off x="387350" y="2856230"/>
            <a:ext cx="3641725" cy="1496695"/>
          </a:xfrm>
          <a:prstGeom prst="rect">
            <a:avLst/>
          </a:prstGeom>
        </p:spPr>
      </p:pic>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6"/>
                                        </p:tgtEl>
                                        <p:attrNameLst>
                                          <p:attrName>style.visibility</p:attrName>
                                        </p:attrNameLst>
                                      </p:cBhvr>
                                      <p:to>
                                        <p:strVal val="visible"/>
                                      </p:to>
                                    </p:set>
                                    <p:anim calcmode="lin" valueType="num">
                                      <p:cBhvr>
                                        <p:cTn id="7" dur="500" fill="hold"/>
                                        <p:tgtEl>
                                          <p:spTgt spid="16"/>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6"/>
                                        </p:tgtEl>
                                        <p:attrNameLst>
                                          <p:attrName>ppt_y</p:attrName>
                                        </p:attrNameLst>
                                      </p:cBhvr>
                                      <p:tavLst>
                                        <p:tav tm="0">
                                          <p:val>
                                            <p:strVal val="#ppt_y"/>
                                          </p:val>
                                        </p:tav>
                                        <p:tav tm="100000">
                                          <p:val>
                                            <p:strVal val="#ppt_y"/>
                                          </p:val>
                                        </p:tav>
                                      </p:tavLst>
                                    </p:anim>
                                    <p:anim calcmode="lin" valueType="num">
                                      <p:cBhvr>
                                        <p:cTn id="9" dur="500" fill="hold"/>
                                        <p:tgtEl>
                                          <p:spTgt spid="16"/>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6"/>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6"/>
                                        </p:tgtEl>
                                      </p:cBhvr>
                                    </p:animEffect>
                                  </p:childTnLst>
                                </p:cTn>
                              </p:par>
                            </p:childTnLst>
                          </p:cTn>
                        </p:par>
                        <p:par>
                          <p:cTn id="12" fill="hold">
                            <p:stCondLst>
                              <p:cond delay="1049"/>
                            </p:stCondLst>
                            <p:childTnLst>
                              <p:par>
                                <p:cTn id="13" presetID="22" presetClass="entr" presetSubtype="8"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left)">
                                      <p:cBhvr>
                                        <p:cTn id="15" dur="3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5"/>
                                        </p:tgtEl>
                                        <p:attrNameLst>
                                          <p:attrName>style.visibility</p:attrName>
                                        </p:attrNameLst>
                                      </p:cBhvr>
                                      <p:to>
                                        <p:strVal val="visible"/>
                                      </p:to>
                                    </p:set>
                                    <p:anim calcmode="lin" valueType="num">
                                      <p:cBhvr additive="base">
                                        <p:cTn id="20" dur="500" fill="hold"/>
                                        <p:tgtEl>
                                          <p:spTgt spid="5"/>
                                        </p:tgtEl>
                                        <p:attrNameLst>
                                          <p:attrName>ppt_x</p:attrName>
                                        </p:attrNameLst>
                                      </p:cBhvr>
                                      <p:tavLst>
                                        <p:tav tm="0">
                                          <p:val>
                                            <p:strVal val="#ppt_x"/>
                                          </p:val>
                                        </p:tav>
                                        <p:tav tm="100000">
                                          <p:val>
                                            <p:strVal val="#ppt_x"/>
                                          </p:val>
                                        </p:tav>
                                      </p:tavLst>
                                    </p:anim>
                                    <p:anim calcmode="lin" valueType="num">
                                      <p:cBhvr additive="base">
                                        <p:cTn id="21" dur="500" fill="hold"/>
                                        <p:tgtEl>
                                          <p:spTgt spid="5"/>
                                        </p:tgtEl>
                                        <p:attrNameLst>
                                          <p:attrName>ppt_y</p:attrName>
                                        </p:attrNameLst>
                                      </p:cBhvr>
                                      <p:tavLst>
                                        <p:tav tm="0">
                                          <p:val>
                                            <p:strVal val="1+#ppt_h/2"/>
                                          </p:val>
                                        </p:tav>
                                        <p:tav tm="100000">
                                          <p:val>
                                            <p:strVal val="#ppt_y"/>
                                          </p:val>
                                        </p:tav>
                                      </p:tavLst>
                                    </p:anim>
                                  </p:childTnLst>
                                </p:cTn>
                              </p:par>
                              <p:par>
                                <p:cTn id="22" presetID="2" presetClass="entr" presetSubtype="4" fill="hold" nodeType="withEffect">
                                  <p:stCondLst>
                                    <p:cond delay="0"/>
                                  </p:stCondLst>
                                  <p:childTnLst>
                                    <p:set>
                                      <p:cBhvr>
                                        <p:cTn id="23" dur="1" fill="hold">
                                          <p:stCondLst>
                                            <p:cond delay="0"/>
                                          </p:stCondLst>
                                        </p:cTn>
                                        <p:tgtEl>
                                          <p:spTgt spid="7"/>
                                        </p:tgtEl>
                                        <p:attrNameLst>
                                          <p:attrName>style.visibility</p:attrName>
                                        </p:attrNameLst>
                                      </p:cBhvr>
                                      <p:to>
                                        <p:strVal val="visible"/>
                                      </p:to>
                                    </p:set>
                                    <p:anim calcmode="lin" valueType="num">
                                      <p:cBhvr additive="base">
                                        <p:cTn id="24" dur="500" fill="hold"/>
                                        <p:tgtEl>
                                          <p:spTgt spid="7"/>
                                        </p:tgtEl>
                                        <p:attrNameLst>
                                          <p:attrName>ppt_x</p:attrName>
                                        </p:attrNameLst>
                                      </p:cBhvr>
                                      <p:tavLst>
                                        <p:tav tm="0">
                                          <p:val>
                                            <p:strVal val="#ppt_x"/>
                                          </p:val>
                                        </p:tav>
                                        <p:tav tm="100000">
                                          <p:val>
                                            <p:strVal val="#ppt_x"/>
                                          </p:val>
                                        </p:tav>
                                      </p:tavLst>
                                    </p:anim>
                                    <p:anim calcmode="lin" valueType="num">
                                      <p:cBhvr additive="base">
                                        <p:cTn id="25" dur="500" fill="hold"/>
                                        <p:tgtEl>
                                          <p:spTgt spid="7"/>
                                        </p:tgtEl>
                                        <p:attrNameLst>
                                          <p:attrName>ppt_y</p:attrName>
                                        </p:attrNameLst>
                                      </p:cBhvr>
                                      <p:tavLst>
                                        <p:tav tm="0">
                                          <p:val>
                                            <p:strVal val="1+#ppt_h/2"/>
                                          </p:val>
                                        </p:tav>
                                        <p:tav tm="100000">
                                          <p:val>
                                            <p:strVal val="#ppt_y"/>
                                          </p:val>
                                        </p:tav>
                                      </p:tavLst>
                                    </p:anim>
                                  </p:childTnLst>
                                </p:cTn>
                              </p:par>
                              <p:par>
                                <p:cTn id="26" presetID="2" presetClass="entr" presetSubtype="4" fill="hold" nodeType="withEffect">
                                  <p:stCondLst>
                                    <p:cond delay="0"/>
                                  </p:stCondLst>
                                  <p:childTnLst>
                                    <p:set>
                                      <p:cBhvr>
                                        <p:cTn id="27" dur="1" fill="hold">
                                          <p:stCondLst>
                                            <p:cond delay="0"/>
                                          </p:stCondLst>
                                        </p:cTn>
                                        <p:tgtEl>
                                          <p:spTgt spid="6"/>
                                        </p:tgtEl>
                                        <p:attrNameLst>
                                          <p:attrName>style.visibility</p:attrName>
                                        </p:attrNameLst>
                                      </p:cBhvr>
                                      <p:to>
                                        <p:strVal val="visible"/>
                                      </p:to>
                                    </p:set>
                                    <p:anim calcmode="lin" valueType="num">
                                      <p:cBhvr additive="base">
                                        <p:cTn id="28" dur="500" fill="hold"/>
                                        <p:tgtEl>
                                          <p:spTgt spid="6"/>
                                        </p:tgtEl>
                                        <p:attrNameLst>
                                          <p:attrName>ppt_x</p:attrName>
                                        </p:attrNameLst>
                                      </p:cBhvr>
                                      <p:tavLst>
                                        <p:tav tm="0">
                                          <p:val>
                                            <p:strVal val="#ppt_x"/>
                                          </p:val>
                                        </p:tav>
                                        <p:tav tm="100000">
                                          <p:val>
                                            <p:strVal val="#ppt_x"/>
                                          </p:val>
                                        </p:tav>
                                      </p:tavLst>
                                    </p:anim>
                                    <p:anim calcmode="lin" valueType="num">
                                      <p:cBhvr additive="base">
                                        <p:cTn id="29"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nvSpPr>
        <p:spPr>
          <a:xfrm>
            <a:off x="387350" y="183515"/>
            <a:ext cx="3936365" cy="560705"/>
          </a:xfrm>
          <a:prstGeom prst="rect">
            <a:avLst/>
          </a:prstGeom>
          <a:noFill/>
        </p:spPr>
        <p:txBody>
          <a:bodyPr wrap="square" lIns="68580" tIns="34290" rIns="68580" bIns="34290" rtlCol="0">
            <a:spAutoFit/>
          </a:bodyPr>
          <a:lstStyle/>
          <a:p>
            <a:pPr algn="ctr"/>
            <a:r>
              <a:rPr lang="en-US" altLang="zh-CN" sz="3200" b="1" dirty="0">
                <a:solidFill>
                  <a:schemeClr val="tx1">
                    <a:lumMod val="65000"/>
                    <a:lumOff val="35000"/>
                  </a:schemeClr>
                </a:solidFill>
                <a:latin typeface="华文中宋" panose="02010600040101010101" charset="-122"/>
                <a:ea typeface="华文中宋" panose="02010600040101010101" charset="-122"/>
                <a:cs typeface="+mn-ea"/>
                <a:sym typeface="+mn-lt"/>
              </a:rPr>
              <a:t>5 EVALUATION</a:t>
            </a:r>
            <a:endParaRPr lang="zh-CN" altLang="en-US" sz="3200" b="1" dirty="0">
              <a:solidFill>
                <a:schemeClr val="tx1">
                  <a:lumMod val="65000"/>
                  <a:lumOff val="35000"/>
                </a:schemeClr>
              </a:solidFill>
              <a:latin typeface="华文中宋" panose="02010600040101010101" charset="-122"/>
              <a:ea typeface="华文中宋" panose="02010600040101010101" charset="-122"/>
              <a:cs typeface="+mn-ea"/>
              <a:sym typeface="+mn-lt"/>
            </a:endParaRPr>
          </a:p>
        </p:txBody>
      </p:sp>
      <p:cxnSp>
        <p:nvCxnSpPr>
          <p:cNvPr id="3" name="直接连接符 2"/>
          <p:cNvCxnSpPr/>
          <p:nvPr/>
        </p:nvCxnSpPr>
        <p:spPr>
          <a:xfrm>
            <a:off x="774700" y="657225"/>
            <a:ext cx="5183505" cy="635"/>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p:nvPicPr>
        <p:blipFill>
          <a:blip r:embed="rId1"/>
          <a:stretch>
            <a:fillRect/>
          </a:stretch>
        </p:blipFill>
        <p:spPr>
          <a:xfrm>
            <a:off x="1098550" y="744220"/>
            <a:ext cx="6705600" cy="3514725"/>
          </a:xfrm>
          <a:prstGeom prst="rect">
            <a:avLst/>
          </a:prstGeom>
        </p:spPr>
      </p:pic>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6"/>
                                        </p:tgtEl>
                                        <p:attrNameLst>
                                          <p:attrName>style.visibility</p:attrName>
                                        </p:attrNameLst>
                                      </p:cBhvr>
                                      <p:to>
                                        <p:strVal val="visible"/>
                                      </p:to>
                                    </p:set>
                                    <p:anim calcmode="lin" valueType="num">
                                      <p:cBhvr>
                                        <p:cTn id="7" dur="500" fill="hold"/>
                                        <p:tgtEl>
                                          <p:spTgt spid="16"/>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6"/>
                                        </p:tgtEl>
                                        <p:attrNameLst>
                                          <p:attrName>ppt_y</p:attrName>
                                        </p:attrNameLst>
                                      </p:cBhvr>
                                      <p:tavLst>
                                        <p:tav tm="0">
                                          <p:val>
                                            <p:strVal val="#ppt_y"/>
                                          </p:val>
                                        </p:tav>
                                        <p:tav tm="100000">
                                          <p:val>
                                            <p:strVal val="#ppt_y"/>
                                          </p:val>
                                        </p:tav>
                                      </p:tavLst>
                                    </p:anim>
                                    <p:anim calcmode="lin" valueType="num">
                                      <p:cBhvr>
                                        <p:cTn id="9" dur="500" fill="hold"/>
                                        <p:tgtEl>
                                          <p:spTgt spid="16"/>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6"/>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6"/>
                                        </p:tgtEl>
                                      </p:cBhvr>
                                    </p:animEffect>
                                  </p:childTnLst>
                                </p:cTn>
                              </p:par>
                            </p:childTnLst>
                          </p:cTn>
                        </p:par>
                        <p:par>
                          <p:cTn id="12" fill="hold">
                            <p:stCondLst>
                              <p:cond delay="1049"/>
                            </p:stCondLst>
                            <p:childTnLst>
                              <p:par>
                                <p:cTn id="13" presetID="22" presetClass="entr" presetSubtype="8"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left)">
                                      <p:cBhvr>
                                        <p:cTn id="15" dur="3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2"/>
                                        </p:tgtEl>
                                        <p:attrNameLst>
                                          <p:attrName>style.visibility</p:attrName>
                                        </p:attrNameLst>
                                      </p:cBhvr>
                                      <p:to>
                                        <p:strVal val="visible"/>
                                      </p:to>
                                    </p:set>
                                    <p:anim calcmode="lin" valueType="num">
                                      <p:cBhvr additive="base">
                                        <p:cTn id="20" dur="500" fill="hold"/>
                                        <p:tgtEl>
                                          <p:spTgt spid="2"/>
                                        </p:tgtEl>
                                        <p:attrNameLst>
                                          <p:attrName>ppt_x</p:attrName>
                                        </p:attrNameLst>
                                      </p:cBhvr>
                                      <p:tavLst>
                                        <p:tav tm="0">
                                          <p:val>
                                            <p:strVal val="#ppt_x"/>
                                          </p:val>
                                        </p:tav>
                                        <p:tav tm="100000">
                                          <p:val>
                                            <p:strVal val="#ppt_x"/>
                                          </p:val>
                                        </p:tav>
                                      </p:tavLst>
                                    </p:anim>
                                    <p:anim calcmode="lin" valueType="num">
                                      <p:cBhvr additive="base">
                                        <p:cTn id="21"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nvSpPr>
        <p:spPr>
          <a:xfrm>
            <a:off x="387350" y="183515"/>
            <a:ext cx="3936365" cy="560705"/>
          </a:xfrm>
          <a:prstGeom prst="rect">
            <a:avLst/>
          </a:prstGeom>
          <a:noFill/>
        </p:spPr>
        <p:txBody>
          <a:bodyPr wrap="square" lIns="68580" tIns="34290" rIns="68580" bIns="34290" rtlCol="0">
            <a:spAutoFit/>
          </a:bodyPr>
          <a:lstStyle/>
          <a:p>
            <a:pPr algn="ctr"/>
            <a:r>
              <a:rPr lang="en-US" altLang="zh-CN" sz="3200" b="1" dirty="0">
                <a:solidFill>
                  <a:schemeClr val="tx1">
                    <a:lumMod val="65000"/>
                    <a:lumOff val="35000"/>
                  </a:schemeClr>
                </a:solidFill>
                <a:latin typeface="华文中宋" panose="02010600040101010101" charset="-122"/>
                <a:ea typeface="华文中宋" panose="02010600040101010101" charset="-122"/>
                <a:cs typeface="+mn-ea"/>
                <a:sym typeface="+mn-lt"/>
              </a:rPr>
              <a:t>5 EVALUATION</a:t>
            </a:r>
            <a:endParaRPr lang="zh-CN" altLang="en-US" sz="3200" b="1" dirty="0">
              <a:solidFill>
                <a:schemeClr val="tx1">
                  <a:lumMod val="65000"/>
                  <a:lumOff val="35000"/>
                </a:schemeClr>
              </a:solidFill>
              <a:latin typeface="华文中宋" panose="02010600040101010101" charset="-122"/>
              <a:ea typeface="华文中宋" panose="02010600040101010101" charset="-122"/>
              <a:cs typeface="+mn-ea"/>
              <a:sym typeface="+mn-lt"/>
            </a:endParaRPr>
          </a:p>
        </p:txBody>
      </p:sp>
      <p:cxnSp>
        <p:nvCxnSpPr>
          <p:cNvPr id="3" name="直接连接符 2"/>
          <p:cNvCxnSpPr/>
          <p:nvPr/>
        </p:nvCxnSpPr>
        <p:spPr>
          <a:xfrm>
            <a:off x="774700" y="657225"/>
            <a:ext cx="5183505" cy="635"/>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pic>
        <p:nvPicPr>
          <p:cNvPr id="4" name="图片 3"/>
          <p:cNvPicPr>
            <a:picLocks noChangeAspect="1"/>
          </p:cNvPicPr>
          <p:nvPr/>
        </p:nvPicPr>
        <p:blipFill>
          <a:blip r:embed="rId1"/>
          <a:stretch>
            <a:fillRect/>
          </a:stretch>
        </p:blipFill>
        <p:spPr>
          <a:xfrm>
            <a:off x="1065530" y="800100"/>
            <a:ext cx="4803140" cy="2178685"/>
          </a:xfrm>
          <a:prstGeom prst="rect">
            <a:avLst/>
          </a:prstGeom>
        </p:spPr>
      </p:pic>
      <p:pic>
        <p:nvPicPr>
          <p:cNvPr id="5" name="图片 4"/>
          <p:cNvPicPr>
            <a:picLocks noChangeAspect="1"/>
          </p:cNvPicPr>
          <p:nvPr/>
        </p:nvPicPr>
        <p:blipFill>
          <a:blip r:embed="rId2"/>
          <a:stretch>
            <a:fillRect/>
          </a:stretch>
        </p:blipFill>
        <p:spPr>
          <a:xfrm>
            <a:off x="1065530" y="3027045"/>
            <a:ext cx="5932805" cy="1851660"/>
          </a:xfrm>
          <a:prstGeom prst="rect">
            <a:avLst/>
          </a:prstGeom>
        </p:spPr>
      </p:pic>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6"/>
                                        </p:tgtEl>
                                        <p:attrNameLst>
                                          <p:attrName>style.visibility</p:attrName>
                                        </p:attrNameLst>
                                      </p:cBhvr>
                                      <p:to>
                                        <p:strVal val="visible"/>
                                      </p:to>
                                    </p:set>
                                    <p:anim calcmode="lin" valueType="num">
                                      <p:cBhvr>
                                        <p:cTn id="7" dur="500" fill="hold"/>
                                        <p:tgtEl>
                                          <p:spTgt spid="16"/>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6"/>
                                        </p:tgtEl>
                                        <p:attrNameLst>
                                          <p:attrName>ppt_y</p:attrName>
                                        </p:attrNameLst>
                                      </p:cBhvr>
                                      <p:tavLst>
                                        <p:tav tm="0">
                                          <p:val>
                                            <p:strVal val="#ppt_y"/>
                                          </p:val>
                                        </p:tav>
                                        <p:tav tm="100000">
                                          <p:val>
                                            <p:strVal val="#ppt_y"/>
                                          </p:val>
                                        </p:tav>
                                      </p:tavLst>
                                    </p:anim>
                                    <p:anim calcmode="lin" valueType="num">
                                      <p:cBhvr>
                                        <p:cTn id="9" dur="500" fill="hold"/>
                                        <p:tgtEl>
                                          <p:spTgt spid="16"/>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6"/>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6"/>
                                        </p:tgtEl>
                                      </p:cBhvr>
                                    </p:animEffect>
                                  </p:childTnLst>
                                </p:cTn>
                              </p:par>
                            </p:childTnLst>
                          </p:cTn>
                        </p:par>
                        <p:par>
                          <p:cTn id="12" fill="hold">
                            <p:stCondLst>
                              <p:cond delay="1049"/>
                            </p:stCondLst>
                            <p:childTnLst>
                              <p:par>
                                <p:cTn id="13" presetID="22" presetClass="entr" presetSubtype="8"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left)">
                                      <p:cBhvr>
                                        <p:cTn id="15" dur="3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4"/>
                                        </p:tgtEl>
                                        <p:attrNameLst>
                                          <p:attrName>style.visibility</p:attrName>
                                        </p:attrNameLst>
                                      </p:cBhvr>
                                      <p:to>
                                        <p:strVal val="visible"/>
                                      </p:to>
                                    </p:set>
                                    <p:anim calcmode="lin" valueType="num">
                                      <p:cBhvr additive="base">
                                        <p:cTn id="20" dur="500" fill="hold"/>
                                        <p:tgtEl>
                                          <p:spTgt spid="4"/>
                                        </p:tgtEl>
                                        <p:attrNameLst>
                                          <p:attrName>ppt_x</p:attrName>
                                        </p:attrNameLst>
                                      </p:cBhvr>
                                      <p:tavLst>
                                        <p:tav tm="0">
                                          <p:val>
                                            <p:strVal val="#ppt_x"/>
                                          </p:val>
                                        </p:tav>
                                        <p:tav tm="100000">
                                          <p:val>
                                            <p:strVal val="#ppt_x"/>
                                          </p:val>
                                        </p:tav>
                                      </p:tavLst>
                                    </p:anim>
                                    <p:anim calcmode="lin" valueType="num">
                                      <p:cBhvr additive="base">
                                        <p:cTn id="21" dur="500" fill="hold"/>
                                        <p:tgtEl>
                                          <p:spTgt spid="4"/>
                                        </p:tgtEl>
                                        <p:attrNameLst>
                                          <p:attrName>ppt_y</p:attrName>
                                        </p:attrNameLst>
                                      </p:cBhvr>
                                      <p:tavLst>
                                        <p:tav tm="0">
                                          <p:val>
                                            <p:strVal val="1+#ppt_h/2"/>
                                          </p:val>
                                        </p:tav>
                                        <p:tav tm="100000">
                                          <p:val>
                                            <p:strVal val="#ppt_y"/>
                                          </p:val>
                                        </p:tav>
                                      </p:tavLst>
                                    </p:anim>
                                  </p:childTnLst>
                                </p:cTn>
                              </p:par>
                              <p:par>
                                <p:cTn id="22" presetID="2" presetClass="entr" presetSubtype="4" fill="hold" nodeType="withEffect">
                                  <p:stCondLst>
                                    <p:cond delay="0"/>
                                  </p:stCondLst>
                                  <p:childTnLst>
                                    <p:set>
                                      <p:cBhvr>
                                        <p:cTn id="23" dur="1" fill="hold">
                                          <p:stCondLst>
                                            <p:cond delay="0"/>
                                          </p:stCondLst>
                                        </p:cTn>
                                        <p:tgtEl>
                                          <p:spTgt spid="5"/>
                                        </p:tgtEl>
                                        <p:attrNameLst>
                                          <p:attrName>style.visibility</p:attrName>
                                        </p:attrNameLst>
                                      </p:cBhvr>
                                      <p:to>
                                        <p:strVal val="visible"/>
                                      </p:to>
                                    </p:set>
                                    <p:anim calcmode="lin" valueType="num">
                                      <p:cBhvr additive="base">
                                        <p:cTn id="24" dur="500" fill="hold"/>
                                        <p:tgtEl>
                                          <p:spTgt spid="5"/>
                                        </p:tgtEl>
                                        <p:attrNameLst>
                                          <p:attrName>ppt_x</p:attrName>
                                        </p:attrNameLst>
                                      </p:cBhvr>
                                      <p:tavLst>
                                        <p:tav tm="0">
                                          <p:val>
                                            <p:strVal val="#ppt_x"/>
                                          </p:val>
                                        </p:tav>
                                        <p:tav tm="100000">
                                          <p:val>
                                            <p:strVal val="#ppt_x"/>
                                          </p:val>
                                        </p:tav>
                                      </p:tavLst>
                                    </p:anim>
                                    <p:anim calcmode="lin" valueType="num">
                                      <p:cBhvr additive="base">
                                        <p:cTn id="25"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nvSpPr>
        <p:spPr>
          <a:xfrm>
            <a:off x="387350" y="183515"/>
            <a:ext cx="3936365" cy="560705"/>
          </a:xfrm>
          <a:prstGeom prst="rect">
            <a:avLst/>
          </a:prstGeom>
          <a:noFill/>
        </p:spPr>
        <p:txBody>
          <a:bodyPr wrap="square" lIns="68580" tIns="34290" rIns="68580" bIns="34290" rtlCol="0">
            <a:spAutoFit/>
          </a:bodyPr>
          <a:lstStyle/>
          <a:p>
            <a:pPr algn="ctr"/>
            <a:r>
              <a:rPr lang="en-US" altLang="zh-CN" sz="3200" b="1" dirty="0">
                <a:solidFill>
                  <a:schemeClr val="tx1">
                    <a:lumMod val="65000"/>
                    <a:lumOff val="35000"/>
                  </a:schemeClr>
                </a:solidFill>
                <a:latin typeface="华文中宋" panose="02010600040101010101" charset="-122"/>
                <a:ea typeface="华文中宋" panose="02010600040101010101" charset="-122"/>
                <a:cs typeface="+mn-ea"/>
                <a:sym typeface="+mn-lt"/>
              </a:rPr>
              <a:t>5 EVALUATION</a:t>
            </a:r>
            <a:endParaRPr lang="zh-CN" altLang="en-US" sz="3200" b="1" dirty="0">
              <a:solidFill>
                <a:schemeClr val="tx1">
                  <a:lumMod val="65000"/>
                  <a:lumOff val="35000"/>
                </a:schemeClr>
              </a:solidFill>
              <a:latin typeface="华文中宋" panose="02010600040101010101" charset="-122"/>
              <a:ea typeface="华文中宋" panose="02010600040101010101" charset="-122"/>
              <a:cs typeface="+mn-ea"/>
              <a:sym typeface="+mn-lt"/>
            </a:endParaRPr>
          </a:p>
        </p:txBody>
      </p:sp>
      <p:cxnSp>
        <p:nvCxnSpPr>
          <p:cNvPr id="3" name="直接连接符 2"/>
          <p:cNvCxnSpPr/>
          <p:nvPr/>
        </p:nvCxnSpPr>
        <p:spPr>
          <a:xfrm>
            <a:off x="774700" y="657225"/>
            <a:ext cx="5183505" cy="635"/>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p:nvPicPr>
        <p:blipFill>
          <a:blip r:embed="rId1"/>
          <a:srcRect l="7618" t="4780" b="2005"/>
          <a:stretch>
            <a:fillRect/>
          </a:stretch>
        </p:blipFill>
        <p:spPr>
          <a:xfrm>
            <a:off x="1876425" y="744220"/>
            <a:ext cx="3896360" cy="4074160"/>
          </a:xfrm>
          <a:prstGeom prst="rect">
            <a:avLst/>
          </a:prstGeom>
        </p:spPr>
      </p:pic>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6"/>
                                        </p:tgtEl>
                                        <p:attrNameLst>
                                          <p:attrName>style.visibility</p:attrName>
                                        </p:attrNameLst>
                                      </p:cBhvr>
                                      <p:to>
                                        <p:strVal val="visible"/>
                                      </p:to>
                                    </p:set>
                                    <p:anim calcmode="lin" valueType="num">
                                      <p:cBhvr>
                                        <p:cTn id="7" dur="500" fill="hold"/>
                                        <p:tgtEl>
                                          <p:spTgt spid="16"/>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6"/>
                                        </p:tgtEl>
                                        <p:attrNameLst>
                                          <p:attrName>ppt_y</p:attrName>
                                        </p:attrNameLst>
                                      </p:cBhvr>
                                      <p:tavLst>
                                        <p:tav tm="0">
                                          <p:val>
                                            <p:strVal val="#ppt_y"/>
                                          </p:val>
                                        </p:tav>
                                        <p:tav tm="100000">
                                          <p:val>
                                            <p:strVal val="#ppt_y"/>
                                          </p:val>
                                        </p:tav>
                                      </p:tavLst>
                                    </p:anim>
                                    <p:anim calcmode="lin" valueType="num">
                                      <p:cBhvr>
                                        <p:cTn id="9" dur="500" fill="hold"/>
                                        <p:tgtEl>
                                          <p:spTgt spid="16"/>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6"/>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6"/>
                                        </p:tgtEl>
                                      </p:cBhvr>
                                    </p:animEffect>
                                  </p:childTnLst>
                                </p:cTn>
                              </p:par>
                            </p:childTnLst>
                          </p:cTn>
                        </p:par>
                        <p:par>
                          <p:cTn id="12" fill="hold">
                            <p:stCondLst>
                              <p:cond delay="1049"/>
                            </p:stCondLst>
                            <p:childTnLst>
                              <p:par>
                                <p:cTn id="13" presetID="22" presetClass="entr" presetSubtype="8"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left)">
                                      <p:cBhvr>
                                        <p:cTn id="15" dur="3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2"/>
                                        </p:tgtEl>
                                        <p:attrNameLst>
                                          <p:attrName>style.visibility</p:attrName>
                                        </p:attrNameLst>
                                      </p:cBhvr>
                                      <p:to>
                                        <p:strVal val="visible"/>
                                      </p:to>
                                    </p:set>
                                    <p:anim calcmode="lin" valueType="num">
                                      <p:cBhvr additive="base">
                                        <p:cTn id="20" dur="500" fill="hold"/>
                                        <p:tgtEl>
                                          <p:spTgt spid="2"/>
                                        </p:tgtEl>
                                        <p:attrNameLst>
                                          <p:attrName>ppt_x</p:attrName>
                                        </p:attrNameLst>
                                      </p:cBhvr>
                                      <p:tavLst>
                                        <p:tav tm="0">
                                          <p:val>
                                            <p:strVal val="#ppt_x"/>
                                          </p:val>
                                        </p:tav>
                                        <p:tav tm="100000">
                                          <p:val>
                                            <p:strVal val="#ppt_x"/>
                                          </p:val>
                                        </p:tav>
                                      </p:tavLst>
                                    </p:anim>
                                    <p:anim calcmode="lin" valueType="num">
                                      <p:cBhvr additive="base">
                                        <p:cTn id="21"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nvSpPr>
        <p:spPr>
          <a:xfrm>
            <a:off x="143510" y="158115"/>
            <a:ext cx="3330575" cy="560705"/>
          </a:xfrm>
          <a:prstGeom prst="rect">
            <a:avLst/>
          </a:prstGeom>
          <a:noFill/>
        </p:spPr>
        <p:txBody>
          <a:bodyPr wrap="square" lIns="68580" tIns="34290" rIns="68580" bIns="34290" rtlCol="0">
            <a:spAutoFit/>
          </a:bodyPr>
          <a:lstStyle/>
          <a:p>
            <a:pPr algn="ctr"/>
            <a:r>
              <a:rPr lang="en-US" altLang="zh-CN" sz="3200" b="1" dirty="0">
                <a:solidFill>
                  <a:schemeClr val="tx1">
                    <a:lumMod val="65000"/>
                    <a:lumOff val="35000"/>
                  </a:schemeClr>
                </a:solidFill>
                <a:latin typeface="华文中宋" panose="02010600040101010101" charset="-122"/>
                <a:ea typeface="华文中宋" panose="02010600040101010101" charset="-122"/>
                <a:cs typeface="+mn-ea"/>
                <a:sym typeface="+mn-lt"/>
              </a:rPr>
              <a:t>ABSTRACT</a:t>
            </a:r>
            <a:endParaRPr lang="en-US" altLang="zh-CN" sz="3200" b="1" dirty="0">
              <a:solidFill>
                <a:schemeClr val="tx1">
                  <a:lumMod val="65000"/>
                  <a:lumOff val="35000"/>
                </a:schemeClr>
              </a:solidFill>
              <a:latin typeface="华文中宋" panose="02010600040101010101" charset="-122"/>
              <a:ea typeface="华文中宋" panose="02010600040101010101" charset="-122"/>
              <a:cs typeface="+mn-ea"/>
              <a:sym typeface="+mn-lt"/>
            </a:endParaRPr>
          </a:p>
        </p:txBody>
      </p:sp>
      <p:cxnSp>
        <p:nvCxnSpPr>
          <p:cNvPr id="3" name="直接连接符 2"/>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452755" y="1321435"/>
            <a:ext cx="8103870" cy="2676525"/>
          </a:xfrm>
          <a:prstGeom prst="rect">
            <a:avLst/>
          </a:prstGeom>
          <a:noFill/>
        </p:spPr>
        <p:txBody>
          <a:bodyPr wrap="none" rtlCol="0">
            <a:spAutoFit/>
          </a:bodyPr>
          <a:p>
            <a:pPr marL="285750" indent="-285750">
              <a:buFont typeface="Wingdings" panose="05000000000000000000" charset="0"/>
              <a:buChar char="Ø"/>
            </a:pPr>
            <a:r>
              <a:rPr lang="en-US" altLang="zh-CN" sz="2400">
                <a:latin typeface="华文中宋" panose="02010600040101010101" charset="-122"/>
                <a:ea typeface="华文中宋" panose="02010600040101010101" charset="-122"/>
              </a:rPr>
              <a:t>Various sesing modalities for indoor localization,</a:t>
            </a:r>
            <a:endParaRPr lang="en-US" altLang="zh-CN" sz="2400">
              <a:latin typeface="华文中宋" panose="02010600040101010101" charset="-122"/>
              <a:ea typeface="华文中宋" panose="02010600040101010101" charset="-122"/>
            </a:endParaRPr>
          </a:p>
          <a:p>
            <a:pPr marL="285750" indent="-285750">
              <a:buFont typeface="Wingdings" panose="05000000000000000000" charset="0"/>
              <a:buChar char="Ø"/>
            </a:pPr>
            <a:r>
              <a:rPr lang="en-US" altLang="zh-CN" sz="2400">
                <a:latin typeface="华文中宋" panose="02010600040101010101" charset="-122"/>
                <a:ea typeface="华文中宋" panose="02010600040101010101" charset="-122"/>
              </a:rPr>
              <a:t>First systematic study on using the EMF for SLAM,</a:t>
            </a:r>
            <a:endParaRPr lang="en-US" altLang="zh-CN" sz="2400">
              <a:latin typeface="华文中宋" panose="02010600040101010101" charset="-122"/>
              <a:ea typeface="华文中宋" panose="02010600040101010101" charset="-122"/>
            </a:endParaRPr>
          </a:p>
          <a:p>
            <a:pPr marL="285750" indent="-285750">
              <a:buFont typeface="Wingdings" panose="05000000000000000000" charset="0"/>
              <a:buChar char="Ø"/>
            </a:pPr>
            <a:r>
              <a:rPr lang="en-US" altLang="zh-CN" sz="2400">
                <a:latin typeface="华文中宋" panose="02010600040101010101" charset="-122"/>
                <a:ea typeface="华文中宋" panose="02010600040101010101" charset="-122"/>
              </a:rPr>
              <a:t>Basis of work is a measurement study,</a:t>
            </a:r>
            <a:endParaRPr lang="en-US" altLang="zh-CN" sz="2400">
              <a:latin typeface="华文中宋" panose="02010600040101010101" charset="-122"/>
              <a:ea typeface="华文中宋" panose="02010600040101010101" charset="-122"/>
            </a:endParaRPr>
          </a:p>
          <a:p>
            <a:pPr marL="285750" lvl="0" indent="-285750">
              <a:buFont typeface="Wingdings" panose="05000000000000000000" charset="0"/>
              <a:buChar char="Ø"/>
            </a:pPr>
            <a:r>
              <a:rPr lang="en-US" altLang="zh-CN" sz="2400">
                <a:latin typeface="华文中宋" panose="02010600040101010101" charset="-122"/>
                <a:ea typeface="华文中宋" panose="02010600040101010101" charset="-122"/>
              </a:rPr>
              <a:t>Spatially distinct and temporally stable,</a:t>
            </a:r>
            <a:endParaRPr lang="en-US" altLang="zh-CN" sz="2400">
              <a:latin typeface="华文中宋" panose="02010600040101010101" charset="-122"/>
              <a:ea typeface="华文中宋" panose="02010600040101010101" charset="-122"/>
            </a:endParaRPr>
          </a:p>
          <a:p>
            <a:pPr marL="285750" lvl="0" indent="-285750">
              <a:buFont typeface="Wingdings" panose="05000000000000000000" charset="0"/>
              <a:buChar char="Ø"/>
            </a:pPr>
            <a:r>
              <a:rPr lang="en-US" altLang="zh-CN" sz="2400">
                <a:latin typeface="华文中宋" panose="02010600040101010101" charset="-122"/>
                <a:ea typeface="华文中宋" panose="02010600040101010101" charset="-122"/>
              </a:rPr>
              <a:t>SLAM approach detect loop closure based EMF,</a:t>
            </a:r>
            <a:endParaRPr lang="en-US" altLang="zh-CN" sz="2400">
              <a:latin typeface="华文中宋" panose="02010600040101010101" charset="-122"/>
              <a:ea typeface="华文中宋" panose="02010600040101010101" charset="-122"/>
            </a:endParaRPr>
          </a:p>
          <a:p>
            <a:pPr marL="285750" lvl="0" indent="-285750">
              <a:buFont typeface="Wingdings" panose="05000000000000000000" charset="0"/>
              <a:buChar char="Ø"/>
            </a:pPr>
            <a:r>
              <a:rPr lang="en-US" altLang="zh-CN" sz="2400">
                <a:latin typeface="华文中宋" panose="02010600040101010101" charset="-122"/>
                <a:ea typeface="华文中宋" panose="02010600040101010101" charset="-122"/>
              </a:rPr>
              <a:t>Efficient online localization scheme for mobiles,</a:t>
            </a:r>
            <a:endParaRPr lang="en-US" altLang="zh-CN" sz="2400">
              <a:latin typeface="华文中宋" panose="02010600040101010101" charset="-122"/>
              <a:ea typeface="华文中宋" panose="02010600040101010101" charset="-122"/>
            </a:endParaRPr>
          </a:p>
          <a:p>
            <a:pPr marL="285750" lvl="0" indent="-285750">
              <a:buFont typeface="Wingdings" panose="05000000000000000000" charset="0"/>
              <a:buChar char="Ø"/>
            </a:pPr>
            <a:r>
              <a:rPr lang="en-US" altLang="zh-CN" sz="2400">
                <a:latin typeface="华文中宋" panose="02010600040101010101" charset="-122"/>
                <a:ea typeface="华文中宋" panose="02010600040101010101" charset="-122"/>
              </a:rPr>
              <a:t>Evaluation, real-time and sub-meter accuracy,</a:t>
            </a:r>
            <a:endParaRPr lang="en-US" altLang="zh-CN" sz="2400">
              <a:latin typeface="华文中宋" panose="02010600040101010101" charset="-122"/>
              <a:ea typeface="华文中宋" panose="02010600040101010101" charset="-122"/>
            </a:endParaRP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6"/>
                                        </p:tgtEl>
                                        <p:attrNameLst>
                                          <p:attrName>style.visibility</p:attrName>
                                        </p:attrNameLst>
                                      </p:cBhvr>
                                      <p:to>
                                        <p:strVal val="visible"/>
                                      </p:to>
                                    </p:set>
                                    <p:anim calcmode="lin" valueType="num">
                                      <p:cBhvr>
                                        <p:cTn id="7" dur="500" fill="hold"/>
                                        <p:tgtEl>
                                          <p:spTgt spid="16"/>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6"/>
                                        </p:tgtEl>
                                        <p:attrNameLst>
                                          <p:attrName>ppt_y</p:attrName>
                                        </p:attrNameLst>
                                      </p:cBhvr>
                                      <p:tavLst>
                                        <p:tav tm="0">
                                          <p:val>
                                            <p:strVal val="#ppt_y"/>
                                          </p:val>
                                        </p:tav>
                                        <p:tav tm="100000">
                                          <p:val>
                                            <p:strVal val="#ppt_y"/>
                                          </p:val>
                                        </p:tav>
                                      </p:tavLst>
                                    </p:anim>
                                    <p:anim calcmode="lin" valueType="num">
                                      <p:cBhvr>
                                        <p:cTn id="9" dur="500" fill="hold"/>
                                        <p:tgtEl>
                                          <p:spTgt spid="16"/>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6"/>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6"/>
                                        </p:tgtEl>
                                      </p:cBhvr>
                                    </p:animEffect>
                                  </p:childTnLst>
                                </p:cTn>
                              </p:par>
                            </p:childTnLst>
                          </p:cTn>
                        </p:par>
                      </p:childTnLst>
                    </p:cTn>
                  </p:par>
                  <p:par>
                    <p:cTn id="12" fill="hold">
                      <p:stCondLst>
                        <p:cond delay="indefinite"/>
                      </p:stCondLst>
                      <p:childTnLst>
                        <p:par>
                          <p:cTn id="13" fill="hold">
                            <p:stCondLst>
                              <p:cond delay="0"/>
                            </p:stCondLst>
                            <p:childTnLst>
                              <p:par>
                                <p:cTn id="14" presetID="4" presetClass="entr" presetSubtype="16" fill="hold" grpId="0" nodeType="click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box(in)">
                                      <p:cBhvr>
                                        <p:cTn id="16"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5" grpId="0"/>
    </p:bldLst>
  </p:timing>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1" cstate="screen">
            <a:lum/>
          </a:blip>
          <a:srcRect/>
          <a:stretch>
            <a:fillRect/>
          </a:stretch>
        </a:blipFill>
        <a:effectLst/>
      </p:bgPr>
    </p:bg>
    <p:spTree>
      <p:nvGrpSpPr>
        <p:cNvPr id="1" name=""/>
        <p:cNvGrpSpPr/>
        <p:nvPr/>
      </p:nvGrpSpPr>
      <p:grpSpPr>
        <a:xfrm>
          <a:off x="0" y="0"/>
          <a:ext cx="0" cy="0"/>
          <a:chOff x="0" y="0"/>
          <a:chExt cx="0" cy="0"/>
        </a:xfrm>
      </p:grpSpPr>
      <p:sp>
        <p:nvSpPr>
          <p:cNvPr id="102" name="椭圆 101"/>
          <p:cNvSpPr/>
          <p:nvPr/>
        </p:nvSpPr>
        <p:spPr>
          <a:xfrm>
            <a:off x="3819635" y="1089058"/>
            <a:ext cx="1500028" cy="1500028"/>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文本框 11"/>
          <p:cNvSpPr txBox="1"/>
          <p:nvPr/>
        </p:nvSpPr>
        <p:spPr>
          <a:xfrm>
            <a:off x="2294397" y="2709756"/>
            <a:ext cx="4555207" cy="591185"/>
          </a:xfrm>
          <a:prstGeom prst="rect">
            <a:avLst/>
          </a:prstGeom>
          <a:noFill/>
        </p:spPr>
        <p:txBody>
          <a:bodyPr wrap="square" lIns="68580" tIns="34290" rIns="68580" bIns="34290" rtlCol="0">
            <a:spAutoFit/>
          </a:bodyPr>
          <a:lstStyle/>
          <a:p>
            <a:pPr algn="ctr"/>
            <a:r>
              <a:rPr lang="en-US" altLang="zh-CN" sz="3400" b="1" dirty="0">
                <a:solidFill>
                  <a:schemeClr val="tx1">
                    <a:lumMod val="65000"/>
                    <a:lumOff val="35000"/>
                  </a:schemeClr>
                </a:solidFill>
                <a:cs typeface="+mn-ea"/>
                <a:sym typeface="+mn-lt"/>
              </a:rPr>
              <a:t>RELATED WORK</a:t>
            </a:r>
            <a:endParaRPr lang="en-US" altLang="zh-CN" sz="3400" b="1" dirty="0">
              <a:solidFill>
                <a:schemeClr val="tx1">
                  <a:lumMod val="65000"/>
                  <a:lumOff val="35000"/>
                </a:schemeClr>
              </a:solidFill>
              <a:cs typeface="+mn-ea"/>
              <a:sym typeface="+mn-lt"/>
            </a:endParaRPr>
          </a:p>
        </p:txBody>
      </p:sp>
      <p:sp>
        <p:nvSpPr>
          <p:cNvPr id="105" name="文本框 11"/>
          <p:cNvSpPr txBox="1"/>
          <p:nvPr/>
        </p:nvSpPr>
        <p:spPr>
          <a:xfrm>
            <a:off x="3713476" y="1575042"/>
            <a:ext cx="1732894" cy="837565"/>
          </a:xfrm>
          <a:prstGeom prst="rect">
            <a:avLst/>
          </a:prstGeom>
          <a:noFill/>
        </p:spPr>
        <p:txBody>
          <a:bodyPr wrap="square" lIns="68580" tIns="34290" rIns="68580" bIns="34290" rtlCol="0">
            <a:spAutoFit/>
          </a:bodyPr>
          <a:lstStyle/>
          <a:p>
            <a:pPr algn="ctr">
              <a:lnSpc>
                <a:spcPts val="3000"/>
              </a:lnSpc>
            </a:pPr>
            <a:r>
              <a:rPr lang="en-US" altLang="zh-CN" sz="5400" dirty="0">
                <a:solidFill>
                  <a:schemeClr val="bg1"/>
                </a:solidFill>
                <a:cs typeface="+mn-ea"/>
                <a:sym typeface="+mn-lt"/>
              </a:rPr>
              <a:t>06</a:t>
            </a:r>
            <a:endParaRPr lang="zh-CN" altLang="en-US" sz="5400" dirty="0">
              <a:solidFill>
                <a:schemeClr val="bg1"/>
              </a:solidFill>
              <a:cs typeface="+mn-ea"/>
              <a:sym typeface="+mn-lt"/>
            </a:endParaRPr>
          </a:p>
          <a:p>
            <a:pPr algn="ctr">
              <a:lnSpc>
                <a:spcPts val="3000"/>
              </a:lnSpc>
            </a:pPr>
            <a:r>
              <a:rPr lang="en-US" altLang="zh-CN" sz="2400" dirty="0">
                <a:solidFill>
                  <a:schemeClr val="bg1"/>
                </a:solidFill>
                <a:cs typeface="+mn-ea"/>
                <a:sym typeface="+mn-lt"/>
              </a:rPr>
              <a:t>SECTION</a:t>
            </a:r>
            <a:endParaRPr lang="en-US" altLang="zh-CN" sz="2400" dirty="0">
              <a:solidFill>
                <a:schemeClr val="bg1"/>
              </a:solidFill>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102"/>
                                        </p:tgtEl>
                                        <p:attrNameLst>
                                          <p:attrName>style.visibility</p:attrName>
                                        </p:attrNameLst>
                                      </p:cBhvr>
                                      <p:to>
                                        <p:strVal val="visible"/>
                                      </p:to>
                                    </p:set>
                                    <p:animEffect transition="in" filter="wheel(1)">
                                      <p:cBhvr>
                                        <p:cTn id="7" dur="600"/>
                                        <p:tgtEl>
                                          <p:spTgt spid="102"/>
                                        </p:tgtEl>
                                      </p:cBhvr>
                                    </p:animEffect>
                                  </p:childTnLst>
                                </p:cTn>
                              </p:par>
                            </p:childTnLst>
                          </p:cTn>
                        </p:par>
                        <p:par>
                          <p:cTn id="8" fill="hold">
                            <p:stCondLst>
                              <p:cond delay="1000"/>
                            </p:stCondLst>
                            <p:childTnLst>
                              <p:par>
                                <p:cTn id="9" presetID="53" presetClass="entr" presetSubtype="16" fill="hold" grpId="0" nodeType="afterEffect">
                                  <p:stCondLst>
                                    <p:cond delay="0"/>
                                  </p:stCondLst>
                                  <p:childTnLst>
                                    <p:set>
                                      <p:cBhvr>
                                        <p:cTn id="10" dur="1" fill="hold">
                                          <p:stCondLst>
                                            <p:cond delay="0"/>
                                          </p:stCondLst>
                                        </p:cTn>
                                        <p:tgtEl>
                                          <p:spTgt spid="105"/>
                                        </p:tgtEl>
                                        <p:attrNameLst>
                                          <p:attrName>style.visibility</p:attrName>
                                        </p:attrNameLst>
                                      </p:cBhvr>
                                      <p:to>
                                        <p:strVal val="visible"/>
                                      </p:to>
                                    </p:set>
                                    <p:anim calcmode="lin" valueType="num">
                                      <p:cBhvr>
                                        <p:cTn id="11" dur="500" fill="hold"/>
                                        <p:tgtEl>
                                          <p:spTgt spid="105"/>
                                        </p:tgtEl>
                                        <p:attrNameLst>
                                          <p:attrName>ppt_w</p:attrName>
                                        </p:attrNameLst>
                                      </p:cBhvr>
                                      <p:tavLst>
                                        <p:tav tm="0">
                                          <p:val>
                                            <p:fltVal val="0"/>
                                          </p:val>
                                        </p:tav>
                                        <p:tav tm="100000">
                                          <p:val>
                                            <p:strVal val="#ppt_w"/>
                                          </p:val>
                                        </p:tav>
                                      </p:tavLst>
                                    </p:anim>
                                    <p:anim calcmode="lin" valueType="num">
                                      <p:cBhvr>
                                        <p:cTn id="12" dur="500" fill="hold"/>
                                        <p:tgtEl>
                                          <p:spTgt spid="105"/>
                                        </p:tgtEl>
                                        <p:attrNameLst>
                                          <p:attrName>ppt_h</p:attrName>
                                        </p:attrNameLst>
                                      </p:cBhvr>
                                      <p:tavLst>
                                        <p:tav tm="0">
                                          <p:val>
                                            <p:fltVal val="0"/>
                                          </p:val>
                                        </p:tav>
                                        <p:tav tm="100000">
                                          <p:val>
                                            <p:strVal val="#ppt_h"/>
                                          </p:val>
                                        </p:tav>
                                      </p:tavLst>
                                    </p:anim>
                                    <p:animEffect transition="in" filter="fade">
                                      <p:cBhvr>
                                        <p:cTn id="13" dur="500"/>
                                        <p:tgtEl>
                                          <p:spTgt spid="105"/>
                                        </p:tgtEl>
                                      </p:cBhvr>
                                    </p:animEffect>
                                  </p:childTnLst>
                                </p:cTn>
                              </p:par>
                            </p:childTnLst>
                          </p:cTn>
                        </p:par>
                        <p:par>
                          <p:cTn id="14" fill="hold">
                            <p:stCondLst>
                              <p:cond delay="1500"/>
                            </p:stCondLst>
                            <p:childTnLst>
                              <p:par>
                                <p:cTn id="15" presetID="41" presetClass="entr" presetSubtype="0" fill="hold" grpId="0" nodeType="afterEffect">
                                  <p:stCondLst>
                                    <p:cond delay="0"/>
                                  </p:stCondLst>
                                  <p:iterate type="lt">
                                    <p:tmPct val="10000"/>
                                  </p:iterate>
                                  <p:childTnLst>
                                    <p:set>
                                      <p:cBhvr>
                                        <p:cTn id="16" dur="1" fill="hold">
                                          <p:stCondLst>
                                            <p:cond delay="0"/>
                                          </p:stCondLst>
                                        </p:cTn>
                                        <p:tgtEl>
                                          <p:spTgt spid="103"/>
                                        </p:tgtEl>
                                        <p:attrNameLst>
                                          <p:attrName>style.visibility</p:attrName>
                                        </p:attrNameLst>
                                      </p:cBhvr>
                                      <p:to>
                                        <p:strVal val="visible"/>
                                      </p:to>
                                    </p:set>
                                    <p:anim calcmode="lin" valueType="num">
                                      <p:cBhvr>
                                        <p:cTn id="17" dur="500" fill="hold"/>
                                        <p:tgtEl>
                                          <p:spTgt spid="103"/>
                                        </p:tgtEl>
                                        <p:attrNameLst>
                                          <p:attrName>ppt_x</p:attrName>
                                        </p:attrNameLst>
                                      </p:cBhvr>
                                      <p:tavLst>
                                        <p:tav tm="0">
                                          <p:val>
                                            <p:strVal val="#ppt_x"/>
                                          </p:val>
                                        </p:tav>
                                        <p:tav tm="50000">
                                          <p:val>
                                            <p:strVal val="#ppt_x+.1"/>
                                          </p:val>
                                        </p:tav>
                                        <p:tav tm="100000">
                                          <p:val>
                                            <p:strVal val="#ppt_x"/>
                                          </p:val>
                                        </p:tav>
                                      </p:tavLst>
                                    </p:anim>
                                    <p:anim calcmode="lin" valueType="num">
                                      <p:cBhvr>
                                        <p:cTn id="18" dur="500" fill="hold"/>
                                        <p:tgtEl>
                                          <p:spTgt spid="103"/>
                                        </p:tgtEl>
                                        <p:attrNameLst>
                                          <p:attrName>ppt_y</p:attrName>
                                        </p:attrNameLst>
                                      </p:cBhvr>
                                      <p:tavLst>
                                        <p:tav tm="0">
                                          <p:val>
                                            <p:strVal val="#ppt_y"/>
                                          </p:val>
                                        </p:tav>
                                        <p:tav tm="100000">
                                          <p:val>
                                            <p:strVal val="#ppt_y"/>
                                          </p:val>
                                        </p:tav>
                                      </p:tavLst>
                                    </p:anim>
                                    <p:anim calcmode="lin" valueType="num">
                                      <p:cBhvr>
                                        <p:cTn id="19" dur="500" fill="hold"/>
                                        <p:tgtEl>
                                          <p:spTgt spid="103"/>
                                        </p:tgtEl>
                                        <p:attrNameLst>
                                          <p:attrName>ppt_h</p:attrName>
                                        </p:attrNameLst>
                                      </p:cBhvr>
                                      <p:tavLst>
                                        <p:tav tm="0">
                                          <p:val>
                                            <p:strVal val="#ppt_h/10"/>
                                          </p:val>
                                        </p:tav>
                                        <p:tav tm="50000">
                                          <p:val>
                                            <p:strVal val="#ppt_h+.01"/>
                                          </p:val>
                                        </p:tav>
                                        <p:tav tm="100000">
                                          <p:val>
                                            <p:strVal val="#ppt_h"/>
                                          </p:val>
                                        </p:tav>
                                      </p:tavLst>
                                    </p:anim>
                                    <p:anim calcmode="lin" valueType="num">
                                      <p:cBhvr>
                                        <p:cTn id="20" dur="500" fill="hold"/>
                                        <p:tgtEl>
                                          <p:spTgt spid="103"/>
                                        </p:tgtEl>
                                        <p:attrNameLst>
                                          <p:attrName>ppt_w</p:attrName>
                                        </p:attrNameLst>
                                      </p:cBhvr>
                                      <p:tavLst>
                                        <p:tav tm="0">
                                          <p:val>
                                            <p:strVal val="#ppt_w/10"/>
                                          </p:val>
                                        </p:tav>
                                        <p:tav tm="50000">
                                          <p:val>
                                            <p:strVal val="#ppt_w+.01"/>
                                          </p:val>
                                        </p:tav>
                                        <p:tav tm="100000">
                                          <p:val>
                                            <p:strVal val="#ppt_w"/>
                                          </p:val>
                                        </p:tav>
                                      </p:tavLst>
                                    </p:anim>
                                    <p:animEffect transition="in" filter="fade">
                                      <p:cBhvr>
                                        <p:cTn id="21" dur="500" tmFilter="0,0; .5, 1; 1, 1"/>
                                        <p:tgtEl>
                                          <p:spTgt spid="1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 grpId="0" animBg="1"/>
      <p:bldP spid="103" grpId="0"/>
      <p:bldP spid="105"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nvSpPr>
        <p:spPr>
          <a:xfrm>
            <a:off x="660400" y="183515"/>
            <a:ext cx="3936365" cy="560705"/>
          </a:xfrm>
          <a:prstGeom prst="rect">
            <a:avLst/>
          </a:prstGeom>
          <a:noFill/>
        </p:spPr>
        <p:txBody>
          <a:bodyPr wrap="square" lIns="68580" tIns="34290" rIns="68580" bIns="34290" rtlCol="0">
            <a:spAutoFit/>
          </a:bodyPr>
          <a:lstStyle/>
          <a:p>
            <a:pPr algn="ctr"/>
            <a:r>
              <a:rPr lang="en-US" altLang="zh-CN" sz="3200" b="1" dirty="0">
                <a:solidFill>
                  <a:schemeClr val="tx1">
                    <a:lumMod val="65000"/>
                    <a:lumOff val="35000"/>
                  </a:schemeClr>
                </a:solidFill>
                <a:latin typeface="华文中宋" panose="02010600040101010101" charset="-122"/>
                <a:ea typeface="华文中宋" panose="02010600040101010101" charset="-122"/>
                <a:cs typeface="+mn-ea"/>
                <a:sym typeface="+mn-lt"/>
              </a:rPr>
              <a:t>6 RELATED WORK</a:t>
            </a:r>
            <a:endParaRPr lang="zh-CN" altLang="en-US" sz="3200" b="1" dirty="0">
              <a:solidFill>
                <a:schemeClr val="tx1">
                  <a:lumMod val="65000"/>
                  <a:lumOff val="35000"/>
                </a:schemeClr>
              </a:solidFill>
              <a:latin typeface="华文中宋" panose="02010600040101010101" charset="-122"/>
              <a:ea typeface="华文中宋" panose="02010600040101010101" charset="-122"/>
              <a:cs typeface="+mn-ea"/>
              <a:sym typeface="+mn-lt"/>
            </a:endParaRPr>
          </a:p>
        </p:txBody>
      </p:sp>
      <p:cxnSp>
        <p:nvCxnSpPr>
          <p:cNvPr id="3" name="直接连接符 2"/>
          <p:cNvCxnSpPr/>
          <p:nvPr/>
        </p:nvCxnSpPr>
        <p:spPr>
          <a:xfrm>
            <a:off x="774700" y="657225"/>
            <a:ext cx="5183505" cy="635"/>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561340" y="891540"/>
            <a:ext cx="8539480" cy="3784600"/>
          </a:xfrm>
          <a:prstGeom prst="rect">
            <a:avLst/>
          </a:prstGeom>
          <a:noFill/>
        </p:spPr>
        <p:txBody>
          <a:bodyPr wrap="square" rtlCol="0">
            <a:spAutoFit/>
          </a:bodyPr>
          <a:p>
            <a:pPr marL="342900" indent="-342900">
              <a:buFont typeface="Wingdings" panose="05000000000000000000" charset="0"/>
              <a:buChar char="Ø"/>
            </a:pPr>
            <a:r>
              <a:rPr lang="en-US" altLang="zh-CN" sz="2400">
                <a:latin typeface="华文中宋" panose="02010600040101010101" charset="-122"/>
                <a:ea typeface="华文中宋" panose="02010600040101010101" charset="-122"/>
              </a:rPr>
              <a:t>powerline EMR for time-related serive,[23,33,48],</a:t>
            </a:r>
            <a:endParaRPr lang="en-US" altLang="zh-CN" sz="2400">
              <a:latin typeface="华文中宋" panose="02010600040101010101" charset="-122"/>
              <a:ea typeface="华文中宋" panose="02010600040101010101" charset="-122"/>
            </a:endParaRPr>
          </a:p>
          <a:p>
            <a:pPr marL="342900" indent="-342900">
              <a:buFont typeface="Wingdings" panose="05000000000000000000" charset="0"/>
              <a:buChar char="Ø"/>
            </a:pPr>
            <a:r>
              <a:rPr lang="en-US" altLang="zh-CN" sz="2400">
                <a:latin typeface="华文中宋" panose="02010600040101010101" charset="-122"/>
                <a:ea typeface="华文中宋" panose="02010600040101010101" charset="-122"/>
              </a:rPr>
              <a:t>modulated high-frequency signal in powerline for localization,[29,38],</a:t>
            </a:r>
            <a:endParaRPr lang="en-US" altLang="zh-CN" sz="2400">
              <a:latin typeface="华文中宋" panose="02010600040101010101" charset="-122"/>
              <a:ea typeface="华文中宋" panose="02010600040101010101" charset="-122"/>
            </a:endParaRPr>
          </a:p>
          <a:p>
            <a:pPr marL="342900" indent="-342900">
              <a:buFont typeface="Wingdings" panose="05000000000000000000" charset="0"/>
              <a:buChar char="Ø"/>
            </a:pPr>
            <a:r>
              <a:rPr lang="en-US" altLang="zh-CN" sz="2400">
                <a:latin typeface="华文中宋" panose="02010600040101010101" charset="-122"/>
                <a:ea typeface="华文中宋" panose="02010600040101010101" charset="-122"/>
              </a:rPr>
              <a:t>human antenna receive EMR and gesture recognition,[9],</a:t>
            </a:r>
            <a:endParaRPr lang="en-US" altLang="zh-CN" sz="2400">
              <a:latin typeface="华文中宋" panose="02010600040101010101" charset="-122"/>
              <a:ea typeface="华文中宋" panose="02010600040101010101" charset="-122"/>
            </a:endParaRPr>
          </a:p>
          <a:p>
            <a:pPr marL="342900" indent="-342900">
              <a:buFont typeface="Wingdings" panose="05000000000000000000" charset="0"/>
              <a:buChar char="Ø"/>
            </a:pPr>
            <a:r>
              <a:rPr lang="en-US" altLang="zh-CN" sz="2400">
                <a:latin typeface="华文中宋" panose="02010600040101010101" charset="-122"/>
                <a:ea typeface="华文中宋" panose="02010600040101010101" charset="-122"/>
              </a:rPr>
              <a:t>SLAM in robotics,[3,43],</a:t>
            </a:r>
            <a:endParaRPr lang="en-US" altLang="zh-CN" sz="2400">
              <a:latin typeface="华文中宋" panose="02010600040101010101" charset="-122"/>
              <a:ea typeface="华文中宋" panose="02010600040101010101" charset="-122"/>
            </a:endParaRPr>
          </a:p>
          <a:p>
            <a:pPr marL="342900" indent="-342900">
              <a:buFont typeface="Wingdings" panose="05000000000000000000" charset="0"/>
              <a:buChar char="Ø"/>
            </a:pPr>
            <a:r>
              <a:rPr lang="en-US" altLang="zh-CN" sz="2400">
                <a:latin typeface="华文中宋" panose="02010600040101010101" charset="-122"/>
                <a:ea typeface="华文中宋" panose="02010600040101010101" charset="-122"/>
              </a:rPr>
              <a:t>WIFI SLAM,Geomagnetism SLAM[3,11,50,12,18,44],</a:t>
            </a:r>
            <a:endParaRPr lang="en-US" altLang="zh-CN" sz="2400">
              <a:latin typeface="华文中宋" panose="02010600040101010101" charset="-122"/>
              <a:ea typeface="华文中宋" panose="02010600040101010101" charset="-122"/>
            </a:endParaRPr>
          </a:p>
          <a:p>
            <a:pPr marL="342900" indent="-342900">
              <a:buFont typeface="Wingdings" panose="05000000000000000000" charset="0"/>
              <a:buChar char="Ø"/>
            </a:pPr>
            <a:r>
              <a:rPr lang="en-US" altLang="zh-CN" sz="2400">
                <a:latin typeface="华文中宋" panose="02010600040101010101" charset="-122"/>
                <a:ea typeface="华文中宋" panose="02010600040101010101" charset="-122"/>
              </a:rPr>
              <a:t>localization, a sepcial case of SLAM,[20,46,25,42,45,13,54,41,22,35,36,6,51,49,52,55,4,34,47],</a:t>
            </a:r>
            <a:endParaRPr lang="en-US" altLang="zh-CN" sz="2400">
              <a:latin typeface="华文中宋" panose="02010600040101010101" charset="-122"/>
              <a:ea typeface="华文中宋" panose="02010600040101010101" charset="-122"/>
            </a:endParaRP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6"/>
                                        </p:tgtEl>
                                        <p:attrNameLst>
                                          <p:attrName>style.visibility</p:attrName>
                                        </p:attrNameLst>
                                      </p:cBhvr>
                                      <p:to>
                                        <p:strVal val="visible"/>
                                      </p:to>
                                    </p:set>
                                    <p:anim calcmode="lin" valueType="num">
                                      <p:cBhvr>
                                        <p:cTn id="7" dur="500" fill="hold"/>
                                        <p:tgtEl>
                                          <p:spTgt spid="16"/>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6"/>
                                        </p:tgtEl>
                                        <p:attrNameLst>
                                          <p:attrName>ppt_y</p:attrName>
                                        </p:attrNameLst>
                                      </p:cBhvr>
                                      <p:tavLst>
                                        <p:tav tm="0">
                                          <p:val>
                                            <p:strVal val="#ppt_y"/>
                                          </p:val>
                                        </p:tav>
                                        <p:tav tm="100000">
                                          <p:val>
                                            <p:strVal val="#ppt_y"/>
                                          </p:val>
                                        </p:tav>
                                      </p:tavLst>
                                    </p:anim>
                                    <p:anim calcmode="lin" valueType="num">
                                      <p:cBhvr>
                                        <p:cTn id="9" dur="500" fill="hold"/>
                                        <p:tgtEl>
                                          <p:spTgt spid="16"/>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6"/>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6"/>
                                        </p:tgtEl>
                                      </p:cBhvr>
                                    </p:animEffect>
                                  </p:childTnLst>
                                </p:cTn>
                              </p:par>
                            </p:childTnLst>
                          </p:cTn>
                        </p:par>
                        <p:par>
                          <p:cTn id="12" fill="hold">
                            <p:stCondLst>
                              <p:cond delay="1149"/>
                            </p:stCondLst>
                            <p:childTnLst>
                              <p:par>
                                <p:cTn id="13" presetID="22" presetClass="entr" presetSubtype="8"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left)">
                                      <p:cBhvr>
                                        <p:cTn id="15" dur="3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grpId="0" nodeType="clickEffect">
                                  <p:stCondLst>
                                    <p:cond delay="0"/>
                                  </p:stCondLst>
                                  <p:childTnLst>
                                    <p:set>
                                      <p:cBhvr>
                                        <p:cTn id="19" dur="1" fill="hold">
                                          <p:stCondLst>
                                            <p:cond delay="0"/>
                                          </p:stCondLst>
                                        </p:cTn>
                                        <p:tgtEl>
                                          <p:spTgt spid="4"/>
                                        </p:tgtEl>
                                        <p:attrNameLst>
                                          <p:attrName>style.visibility</p:attrName>
                                        </p:attrNameLst>
                                      </p:cBhvr>
                                      <p:to>
                                        <p:strVal val="visible"/>
                                      </p:to>
                                    </p:set>
                                    <p:anim calcmode="lin" valueType="num">
                                      <p:cBhvr additive="base">
                                        <p:cTn id="20" dur="500" fill="hold"/>
                                        <p:tgtEl>
                                          <p:spTgt spid="4"/>
                                        </p:tgtEl>
                                        <p:attrNameLst>
                                          <p:attrName>ppt_x</p:attrName>
                                        </p:attrNameLst>
                                      </p:cBhvr>
                                      <p:tavLst>
                                        <p:tav tm="0">
                                          <p:val>
                                            <p:strVal val="#ppt_x"/>
                                          </p:val>
                                        </p:tav>
                                        <p:tav tm="100000">
                                          <p:val>
                                            <p:strVal val="#ppt_x"/>
                                          </p:val>
                                        </p:tav>
                                      </p:tavLst>
                                    </p:anim>
                                    <p:anim calcmode="lin" valueType="num">
                                      <p:cBhvr additive="base">
                                        <p:cTn id="21"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4" grpId="0"/>
    </p:bldLst>
  </p:timing>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1" cstate="screen">
            <a:lum/>
          </a:blip>
          <a:srcRect/>
          <a:stretch>
            <a:fillRect/>
          </a:stretch>
        </a:blipFill>
        <a:effectLst/>
      </p:bgPr>
    </p:bg>
    <p:spTree>
      <p:nvGrpSpPr>
        <p:cNvPr id="1" name=""/>
        <p:cNvGrpSpPr/>
        <p:nvPr/>
      </p:nvGrpSpPr>
      <p:grpSpPr>
        <a:xfrm>
          <a:off x="0" y="0"/>
          <a:ext cx="0" cy="0"/>
          <a:chOff x="0" y="0"/>
          <a:chExt cx="0" cy="0"/>
        </a:xfrm>
      </p:grpSpPr>
      <p:sp>
        <p:nvSpPr>
          <p:cNvPr id="102" name="椭圆 101"/>
          <p:cNvSpPr/>
          <p:nvPr/>
        </p:nvSpPr>
        <p:spPr>
          <a:xfrm>
            <a:off x="3819635" y="1089058"/>
            <a:ext cx="1500028" cy="1500028"/>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文本框 11"/>
          <p:cNvSpPr txBox="1"/>
          <p:nvPr/>
        </p:nvSpPr>
        <p:spPr>
          <a:xfrm>
            <a:off x="2294397" y="2709756"/>
            <a:ext cx="4555207" cy="591185"/>
          </a:xfrm>
          <a:prstGeom prst="rect">
            <a:avLst/>
          </a:prstGeom>
          <a:noFill/>
        </p:spPr>
        <p:txBody>
          <a:bodyPr wrap="square" lIns="68580" tIns="34290" rIns="68580" bIns="34290" rtlCol="0">
            <a:spAutoFit/>
          </a:bodyPr>
          <a:lstStyle/>
          <a:p>
            <a:pPr algn="ctr"/>
            <a:r>
              <a:rPr lang="en-US" altLang="zh-CN" sz="3400" b="1" dirty="0">
                <a:solidFill>
                  <a:schemeClr val="tx1">
                    <a:lumMod val="65000"/>
                    <a:lumOff val="35000"/>
                  </a:schemeClr>
                </a:solidFill>
                <a:cs typeface="+mn-ea"/>
                <a:sym typeface="+mn-lt"/>
              </a:rPr>
              <a:t>CONCLUSION</a:t>
            </a:r>
            <a:endParaRPr lang="en-US" altLang="zh-CN" sz="3400" b="1" dirty="0">
              <a:solidFill>
                <a:schemeClr val="tx1">
                  <a:lumMod val="65000"/>
                  <a:lumOff val="35000"/>
                </a:schemeClr>
              </a:solidFill>
              <a:cs typeface="+mn-ea"/>
              <a:sym typeface="+mn-lt"/>
            </a:endParaRPr>
          </a:p>
        </p:txBody>
      </p:sp>
      <p:sp>
        <p:nvSpPr>
          <p:cNvPr id="105" name="文本框 11"/>
          <p:cNvSpPr txBox="1"/>
          <p:nvPr/>
        </p:nvSpPr>
        <p:spPr>
          <a:xfrm>
            <a:off x="3713476" y="1575042"/>
            <a:ext cx="1732894" cy="837565"/>
          </a:xfrm>
          <a:prstGeom prst="rect">
            <a:avLst/>
          </a:prstGeom>
          <a:noFill/>
        </p:spPr>
        <p:txBody>
          <a:bodyPr wrap="square" lIns="68580" tIns="34290" rIns="68580" bIns="34290" rtlCol="0">
            <a:spAutoFit/>
          </a:bodyPr>
          <a:lstStyle/>
          <a:p>
            <a:pPr algn="ctr">
              <a:lnSpc>
                <a:spcPts val="3000"/>
              </a:lnSpc>
            </a:pPr>
            <a:r>
              <a:rPr lang="en-US" altLang="zh-CN" sz="5400" dirty="0">
                <a:solidFill>
                  <a:schemeClr val="bg1"/>
                </a:solidFill>
                <a:cs typeface="+mn-ea"/>
                <a:sym typeface="+mn-lt"/>
              </a:rPr>
              <a:t>07</a:t>
            </a:r>
            <a:endParaRPr lang="zh-CN" altLang="en-US" sz="5400" dirty="0">
              <a:solidFill>
                <a:schemeClr val="bg1"/>
              </a:solidFill>
              <a:cs typeface="+mn-ea"/>
              <a:sym typeface="+mn-lt"/>
            </a:endParaRPr>
          </a:p>
          <a:p>
            <a:pPr algn="ctr">
              <a:lnSpc>
                <a:spcPts val="3000"/>
              </a:lnSpc>
            </a:pPr>
            <a:r>
              <a:rPr lang="en-US" altLang="zh-CN" sz="2400" dirty="0">
                <a:solidFill>
                  <a:schemeClr val="bg1"/>
                </a:solidFill>
                <a:cs typeface="+mn-ea"/>
                <a:sym typeface="+mn-lt"/>
              </a:rPr>
              <a:t>SECTION</a:t>
            </a:r>
            <a:endParaRPr lang="en-US" altLang="zh-CN" sz="2400" dirty="0">
              <a:solidFill>
                <a:schemeClr val="bg1"/>
              </a:solidFill>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102"/>
                                        </p:tgtEl>
                                        <p:attrNameLst>
                                          <p:attrName>style.visibility</p:attrName>
                                        </p:attrNameLst>
                                      </p:cBhvr>
                                      <p:to>
                                        <p:strVal val="visible"/>
                                      </p:to>
                                    </p:set>
                                    <p:animEffect transition="in" filter="wheel(1)">
                                      <p:cBhvr>
                                        <p:cTn id="7" dur="600"/>
                                        <p:tgtEl>
                                          <p:spTgt spid="102"/>
                                        </p:tgtEl>
                                      </p:cBhvr>
                                    </p:animEffect>
                                  </p:childTnLst>
                                </p:cTn>
                              </p:par>
                            </p:childTnLst>
                          </p:cTn>
                        </p:par>
                        <p:par>
                          <p:cTn id="8" fill="hold">
                            <p:stCondLst>
                              <p:cond delay="1000"/>
                            </p:stCondLst>
                            <p:childTnLst>
                              <p:par>
                                <p:cTn id="9" presetID="53" presetClass="entr" presetSubtype="16" fill="hold" grpId="0" nodeType="afterEffect">
                                  <p:stCondLst>
                                    <p:cond delay="0"/>
                                  </p:stCondLst>
                                  <p:childTnLst>
                                    <p:set>
                                      <p:cBhvr>
                                        <p:cTn id="10" dur="1" fill="hold">
                                          <p:stCondLst>
                                            <p:cond delay="0"/>
                                          </p:stCondLst>
                                        </p:cTn>
                                        <p:tgtEl>
                                          <p:spTgt spid="105"/>
                                        </p:tgtEl>
                                        <p:attrNameLst>
                                          <p:attrName>style.visibility</p:attrName>
                                        </p:attrNameLst>
                                      </p:cBhvr>
                                      <p:to>
                                        <p:strVal val="visible"/>
                                      </p:to>
                                    </p:set>
                                    <p:anim calcmode="lin" valueType="num">
                                      <p:cBhvr>
                                        <p:cTn id="11" dur="500" fill="hold"/>
                                        <p:tgtEl>
                                          <p:spTgt spid="105"/>
                                        </p:tgtEl>
                                        <p:attrNameLst>
                                          <p:attrName>ppt_w</p:attrName>
                                        </p:attrNameLst>
                                      </p:cBhvr>
                                      <p:tavLst>
                                        <p:tav tm="0">
                                          <p:val>
                                            <p:fltVal val="0"/>
                                          </p:val>
                                        </p:tav>
                                        <p:tav tm="100000">
                                          <p:val>
                                            <p:strVal val="#ppt_w"/>
                                          </p:val>
                                        </p:tav>
                                      </p:tavLst>
                                    </p:anim>
                                    <p:anim calcmode="lin" valueType="num">
                                      <p:cBhvr>
                                        <p:cTn id="12" dur="500" fill="hold"/>
                                        <p:tgtEl>
                                          <p:spTgt spid="105"/>
                                        </p:tgtEl>
                                        <p:attrNameLst>
                                          <p:attrName>ppt_h</p:attrName>
                                        </p:attrNameLst>
                                      </p:cBhvr>
                                      <p:tavLst>
                                        <p:tav tm="0">
                                          <p:val>
                                            <p:fltVal val="0"/>
                                          </p:val>
                                        </p:tav>
                                        <p:tav tm="100000">
                                          <p:val>
                                            <p:strVal val="#ppt_h"/>
                                          </p:val>
                                        </p:tav>
                                      </p:tavLst>
                                    </p:anim>
                                    <p:animEffect transition="in" filter="fade">
                                      <p:cBhvr>
                                        <p:cTn id="13" dur="500"/>
                                        <p:tgtEl>
                                          <p:spTgt spid="105"/>
                                        </p:tgtEl>
                                      </p:cBhvr>
                                    </p:animEffect>
                                  </p:childTnLst>
                                </p:cTn>
                              </p:par>
                            </p:childTnLst>
                          </p:cTn>
                        </p:par>
                        <p:par>
                          <p:cTn id="14" fill="hold">
                            <p:stCondLst>
                              <p:cond delay="1500"/>
                            </p:stCondLst>
                            <p:childTnLst>
                              <p:par>
                                <p:cTn id="15" presetID="41" presetClass="entr" presetSubtype="0" fill="hold" grpId="0" nodeType="afterEffect">
                                  <p:stCondLst>
                                    <p:cond delay="0"/>
                                  </p:stCondLst>
                                  <p:iterate type="lt">
                                    <p:tmPct val="10000"/>
                                  </p:iterate>
                                  <p:childTnLst>
                                    <p:set>
                                      <p:cBhvr>
                                        <p:cTn id="16" dur="1" fill="hold">
                                          <p:stCondLst>
                                            <p:cond delay="0"/>
                                          </p:stCondLst>
                                        </p:cTn>
                                        <p:tgtEl>
                                          <p:spTgt spid="103"/>
                                        </p:tgtEl>
                                        <p:attrNameLst>
                                          <p:attrName>style.visibility</p:attrName>
                                        </p:attrNameLst>
                                      </p:cBhvr>
                                      <p:to>
                                        <p:strVal val="visible"/>
                                      </p:to>
                                    </p:set>
                                    <p:anim calcmode="lin" valueType="num">
                                      <p:cBhvr>
                                        <p:cTn id="17" dur="500" fill="hold"/>
                                        <p:tgtEl>
                                          <p:spTgt spid="103"/>
                                        </p:tgtEl>
                                        <p:attrNameLst>
                                          <p:attrName>ppt_x</p:attrName>
                                        </p:attrNameLst>
                                      </p:cBhvr>
                                      <p:tavLst>
                                        <p:tav tm="0">
                                          <p:val>
                                            <p:strVal val="#ppt_x"/>
                                          </p:val>
                                        </p:tav>
                                        <p:tav tm="50000">
                                          <p:val>
                                            <p:strVal val="#ppt_x+.1"/>
                                          </p:val>
                                        </p:tav>
                                        <p:tav tm="100000">
                                          <p:val>
                                            <p:strVal val="#ppt_x"/>
                                          </p:val>
                                        </p:tav>
                                      </p:tavLst>
                                    </p:anim>
                                    <p:anim calcmode="lin" valueType="num">
                                      <p:cBhvr>
                                        <p:cTn id="18" dur="500" fill="hold"/>
                                        <p:tgtEl>
                                          <p:spTgt spid="103"/>
                                        </p:tgtEl>
                                        <p:attrNameLst>
                                          <p:attrName>ppt_y</p:attrName>
                                        </p:attrNameLst>
                                      </p:cBhvr>
                                      <p:tavLst>
                                        <p:tav tm="0">
                                          <p:val>
                                            <p:strVal val="#ppt_y"/>
                                          </p:val>
                                        </p:tav>
                                        <p:tav tm="100000">
                                          <p:val>
                                            <p:strVal val="#ppt_y"/>
                                          </p:val>
                                        </p:tav>
                                      </p:tavLst>
                                    </p:anim>
                                    <p:anim calcmode="lin" valueType="num">
                                      <p:cBhvr>
                                        <p:cTn id="19" dur="500" fill="hold"/>
                                        <p:tgtEl>
                                          <p:spTgt spid="103"/>
                                        </p:tgtEl>
                                        <p:attrNameLst>
                                          <p:attrName>ppt_h</p:attrName>
                                        </p:attrNameLst>
                                      </p:cBhvr>
                                      <p:tavLst>
                                        <p:tav tm="0">
                                          <p:val>
                                            <p:strVal val="#ppt_h/10"/>
                                          </p:val>
                                        </p:tav>
                                        <p:tav tm="50000">
                                          <p:val>
                                            <p:strVal val="#ppt_h+.01"/>
                                          </p:val>
                                        </p:tav>
                                        <p:tav tm="100000">
                                          <p:val>
                                            <p:strVal val="#ppt_h"/>
                                          </p:val>
                                        </p:tav>
                                      </p:tavLst>
                                    </p:anim>
                                    <p:anim calcmode="lin" valueType="num">
                                      <p:cBhvr>
                                        <p:cTn id="20" dur="500" fill="hold"/>
                                        <p:tgtEl>
                                          <p:spTgt spid="103"/>
                                        </p:tgtEl>
                                        <p:attrNameLst>
                                          <p:attrName>ppt_w</p:attrName>
                                        </p:attrNameLst>
                                      </p:cBhvr>
                                      <p:tavLst>
                                        <p:tav tm="0">
                                          <p:val>
                                            <p:strVal val="#ppt_w/10"/>
                                          </p:val>
                                        </p:tav>
                                        <p:tav tm="50000">
                                          <p:val>
                                            <p:strVal val="#ppt_w+.01"/>
                                          </p:val>
                                        </p:tav>
                                        <p:tav tm="100000">
                                          <p:val>
                                            <p:strVal val="#ppt_w"/>
                                          </p:val>
                                        </p:tav>
                                      </p:tavLst>
                                    </p:anim>
                                    <p:animEffect transition="in" filter="fade">
                                      <p:cBhvr>
                                        <p:cTn id="21" dur="500" tmFilter="0,0; .5, 1; 1, 1"/>
                                        <p:tgtEl>
                                          <p:spTgt spid="1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 grpId="0" bldLvl="0" animBg="1"/>
      <p:bldP spid="103" grpId="0"/>
      <p:bldP spid="105"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nvSpPr>
        <p:spPr>
          <a:xfrm>
            <a:off x="660400" y="183515"/>
            <a:ext cx="3936365" cy="560705"/>
          </a:xfrm>
          <a:prstGeom prst="rect">
            <a:avLst/>
          </a:prstGeom>
          <a:noFill/>
        </p:spPr>
        <p:txBody>
          <a:bodyPr wrap="square" lIns="68580" tIns="34290" rIns="68580" bIns="34290" rtlCol="0">
            <a:spAutoFit/>
          </a:bodyPr>
          <a:lstStyle/>
          <a:p>
            <a:pPr algn="ctr"/>
            <a:r>
              <a:rPr lang="en-US" altLang="zh-CN" sz="3200" b="1" dirty="0">
                <a:solidFill>
                  <a:schemeClr val="tx1">
                    <a:lumMod val="65000"/>
                    <a:lumOff val="35000"/>
                  </a:schemeClr>
                </a:solidFill>
                <a:latin typeface="华文中宋" panose="02010600040101010101" charset="-122"/>
                <a:ea typeface="华文中宋" panose="02010600040101010101" charset="-122"/>
                <a:cs typeface="+mn-ea"/>
                <a:sym typeface="+mn-lt"/>
              </a:rPr>
              <a:t>7 CONCLUSION</a:t>
            </a:r>
            <a:endParaRPr lang="zh-CN" altLang="en-US" sz="3200" b="1" dirty="0">
              <a:solidFill>
                <a:schemeClr val="tx1">
                  <a:lumMod val="65000"/>
                  <a:lumOff val="35000"/>
                </a:schemeClr>
              </a:solidFill>
              <a:latin typeface="华文中宋" panose="02010600040101010101" charset="-122"/>
              <a:ea typeface="华文中宋" panose="02010600040101010101" charset="-122"/>
              <a:cs typeface="+mn-ea"/>
              <a:sym typeface="+mn-lt"/>
            </a:endParaRPr>
          </a:p>
        </p:txBody>
      </p:sp>
      <p:cxnSp>
        <p:nvCxnSpPr>
          <p:cNvPr id="3" name="直接连接符 2"/>
          <p:cNvCxnSpPr/>
          <p:nvPr/>
        </p:nvCxnSpPr>
        <p:spPr>
          <a:xfrm>
            <a:off x="774700" y="657225"/>
            <a:ext cx="5183505" cy="635"/>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392430" y="875665"/>
            <a:ext cx="8539480" cy="3046095"/>
          </a:xfrm>
          <a:prstGeom prst="rect">
            <a:avLst/>
          </a:prstGeom>
          <a:noFill/>
        </p:spPr>
        <p:txBody>
          <a:bodyPr wrap="square" rtlCol="0">
            <a:spAutoFit/>
          </a:bodyPr>
          <a:p>
            <a:pPr marL="342900" indent="-342900">
              <a:buFont typeface="Wingdings" panose="05000000000000000000" charset="0"/>
              <a:buChar char="Ø"/>
            </a:pPr>
            <a:r>
              <a:rPr lang="en-US" altLang="zh-CN" sz="2400">
                <a:latin typeface="华文中宋" panose="02010600040101010101" charset="-122"/>
                <a:ea typeface="华文中宋" panose="02010600040101010101" charset="-122"/>
              </a:rPr>
              <a:t>Systematically investigated the saptial distinctness and temporal stability of EMFs included building's power network,</a:t>
            </a:r>
            <a:endParaRPr lang="en-US" altLang="zh-CN" sz="2400">
              <a:latin typeface="华文中宋" panose="02010600040101010101" charset="-122"/>
              <a:ea typeface="华文中宋" panose="02010600040101010101" charset="-122"/>
            </a:endParaRPr>
          </a:p>
          <a:p>
            <a:pPr marL="342900" indent="-342900">
              <a:buFont typeface="Wingdings" panose="05000000000000000000" charset="0"/>
              <a:buChar char="Ø"/>
            </a:pPr>
            <a:r>
              <a:rPr lang="en-US" altLang="zh-CN" sz="2400">
                <a:latin typeface="华文中宋" panose="02010600040101010101" charset="-122"/>
                <a:ea typeface="华文中宋" panose="02010600040101010101" charset="-122"/>
              </a:rPr>
              <a:t>Designed a SLAM with EMF signal by senEMR or mic,</a:t>
            </a:r>
            <a:endParaRPr lang="en-US" altLang="zh-CN" sz="2400">
              <a:latin typeface="华文中宋" panose="02010600040101010101" charset="-122"/>
              <a:ea typeface="华文中宋" panose="02010600040101010101" charset="-122"/>
            </a:endParaRPr>
          </a:p>
          <a:p>
            <a:pPr marL="342900" indent="-342900">
              <a:buFont typeface="Wingdings" panose="05000000000000000000" charset="0"/>
              <a:buChar char="Ø"/>
            </a:pPr>
            <a:r>
              <a:rPr lang="en-US" altLang="zh-CN" sz="2400">
                <a:latin typeface="华文中宋" panose="02010600040101010101" charset="-122"/>
                <a:ea typeface="华文中宋" panose="02010600040101010101" charset="-122"/>
              </a:rPr>
              <a:t>Designed a efficient online localization algorithm,</a:t>
            </a:r>
            <a:endParaRPr lang="en-US" altLang="zh-CN" sz="2400">
              <a:latin typeface="华文中宋" panose="02010600040101010101" charset="-122"/>
              <a:ea typeface="华文中宋" panose="02010600040101010101" charset="-122"/>
            </a:endParaRPr>
          </a:p>
          <a:p>
            <a:pPr marL="342900" indent="-342900">
              <a:buFont typeface="Wingdings" panose="05000000000000000000" charset="0"/>
              <a:buChar char="Ø"/>
            </a:pPr>
            <a:endParaRPr lang="en-US" altLang="zh-CN" sz="2400">
              <a:latin typeface="华文中宋" panose="02010600040101010101" charset="-122"/>
              <a:ea typeface="华文中宋" panose="02010600040101010101" charset="-122"/>
            </a:endParaRPr>
          </a:p>
          <a:p>
            <a:pPr marL="342900" indent="-342900">
              <a:buFont typeface="Wingdings" panose="05000000000000000000" charset="0"/>
              <a:buChar char="Ø"/>
            </a:pPr>
            <a:r>
              <a:rPr lang="en-US" altLang="zh-CN" sz="2400">
                <a:latin typeface="华文中宋" panose="02010600040101010101" charset="-122"/>
                <a:ea typeface="华文中宋" panose="02010600040101010101" charset="-122"/>
              </a:rPr>
              <a:t>Extensive evaluation shows that powerline EMF is a promising modality for indoor location sensing,</a:t>
            </a:r>
            <a:endParaRPr lang="en-US" altLang="zh-CN" sz="2400">
              <a:latin typeface="华文中宋" panose="02010600040101010101" charset="-122"/>
              <a:ea typeface="华文中宋" panose="02010600040101010101" charset="-122"/>
            </a:endParaRP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6"/>
                                        </p:tgtEl>
                                        <p:attrNameLst>
                                          <p:attrName>style.visibility</p:attrName>
                                        </p:attrNameLst>
                                      </p:cBhvr>
                                      <p:to>
                                        <p:strVal val="visible"/>
                                      </p:to>
                                    </p:set>
                                    <p:anim calcmode="lin" valueType="num">
                                      <p:cBhvr>
                                        <p:cTn id="7" dur="500" fill="hold"/>
                                        <p:tgtEl>
                                          <p:spTgt spid="16"/>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6"/>
                                        </p:tgtEl>
                                        <p:attrNameLst>
                                          <p:attrName>ppt_y</p:attrName>
                                        </p:attrNameLst>
                                      </p:cBhvr>
                                      <p:tavLst>
                                        <p:tav tm="0">
                                          <p:val>
                                            <p:strVal val="#ppt_y"/>
                                          </p:val>
                                        </p:tav>
                                        <p:tav tm="100000">
                                          <p:val>
                                            <p:strVal val="#ppt_y"/>
                                          </p:val>
                                        </p:tav>
                                      </p:tavLst>
                                    </p:anim>
                                    <p:anim calcmode="lin" valueType="num">
                                      <p:cBhvr>
                                        <p:cTn id="9" dur="500" fill="hold"/>
                                        <p:tgtEl>
                                          <p:spTgt spid="16"/>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6"/>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6"/>
                                        </p:tgtEl>
                                      </p:cBhvr>
                                    </p:animEffect>
                                  </p:childTnLst>
                                </p:cTn>
                              </p:par>
                            </p:childTnLst>
                          </p:cTn>
                        </p:par>
                        <p:par>
                          <p:cTn id="12" fill="hold">
                            <p:stCondLst>
                              <p:cond delay="1049"/>
                            </p:stCondLst>
                            <p:childTnLst>
                              <p:par>
                                <p:cTn id="13" presetID="22" presetClass="entr" presetSubtype="8"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left)">
                                      <p:cBhvr>
                                        <p:cTn id="15" dur="3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grpId="0" nodeType="clickEffect">
                                  <p:stCondLst>
                                    <p:cond delay="0"/>
                                  </p:stCondLst>
                                  <p:childTnLst>
                                    <p:set>
                                      <p:cBhvr>
                                        <p:cTn id="19" dur="1" fill="hold">
                                          <p:stCondLst>
                                            <p:cond delay="0"/>
                                          </p:stCondLst>
                                        </p:cTn>
                                        <p:tgtEl>
                                          <p:spTgt spid="5"/>
                                        </p:tgtEl>
                                        <p:attrNameLst>
                                          <p:attrName>style.visibility</p:attrName>
                                        </p:attrNameLst>
                                      </p:cBhvr>
                                      <p:to>
                                        <p:strVal val="visible"/>
                                      </p:to>
                                    </p:set>
                                    <p:anim calcmode="lin" valueType="num">
                                      <p:cBhvr additive="base">
                                        <p:cTn id="20" dur="500" fill="hold"/>
                                        <p:tgtEl>
                                          <p:spTgt spid="5"/>
                                        </p:tgtEl>
                                        <p:attrNameLst>
                                          <p:attrName>ppt_x</p:attrName>
                                        </p:attrNameLst>
                                      </p:cBhvr>
                                      <p:tavLst>
                                        <p:tav tm="0">
                                          <p:val>
                                            <p:strVal val="#ppt_x"/>
                                          </p:val>
                                        </p:tav>
                                        <p:tav tm="100000">
                                          <p:val>
                                            <p:strVal val="#ppt_x"/>
                                          </p:val>
                                        </p:tav>
                                      </p:tavLst>
                                    </p:anim>
                                    <p:anim calcmode="lin" valueType="num">
                                      <p:cBhvr additive="base">
                                        <p:cTn id="21"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5"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nvSpPr>
        <p:spPr>
          <a:xfrm>
            <a:off x="660400" y="183515"/>
            <a:ext cx="3936365" cy="560705"/>
          </a:xfrm>
          <a:prstGeom prst="rect">
            <a:avLst/>
          </a:prstGeom>
          <a:noFill/>
        </p:spPr>
        <p:txBody>
          <a:bodyPr wrap="square" lIns="68580" tIns="34290" rIns="68580" bIns="34290" rtlCol="0">
            <a:spAutoFit/>
          </a:bodyPr>
          <a:lstStyle/>
          <a:p>
            <a:pPr algn="ctr"/>
            <a:r>
              <a:rPr lang="en-US" altLang="zh-CN" sz="3200" b="1" dirty="0">
                <a:solidFill>
                  <a:schemeClr val="tx1">
                    <a:lumMod val="65000"/>
                    <a:lumOff val="35000"/>
                  </a:schemeClr>
                </a:solidFill>
                <a:latin typeface="华文中宋" panose="02010600040101010101" charset="-122"/>
                <a:ea typeface="华文中宋" panose="02010600040101010101" charset="-122"/>
                <a:cs typeface="+mn-ea"/>
                <a:sym typeface="+mn-lt"/>
              </a:rPr>
              <a:t>7 CONCLUSION</a:t>
            </a:r>
            <a:endParaRPr lang="zh-CN" altLang="en-US" sz="3200" b="1" dirty="0">
              <a:solidFill>
                <a:schemeClr val="tx1">
                  <a:lumMod val="65000"/>
                  <a:lumOff val="35000"/>
                </a:schemeClr>
              </a:solidFill>
              <a:latin typeface="华文中宋" panose="02010600040101010101" charset="-122"/>
              <a:ea typeface="华文中宋" panose="02010600040101010101" charset="-122"/>
              <a:cs typeface="+mn-ea"/>
              <a:sym typeface="+mn-lt"/>
            </a:endParaRPr>
          </a:p>
        </p:txBody>
      </p:sp>
      <p:cxnSp>
        <p:nvCxnSpPr>
          <p:cNvPr id="3" name="直接连接符 2"/>
          <p:cNvCxnSpPr/>
          <p:nvPr/>
        </p:nvCxnSpPr>
        <p:spPr>
          <a:xfrm>
            <a:off x="774700" y="657225"/>
            <a:ext cx="5183505" cy="635"/>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p:nvPicPr>
        <p:blipFill>
          <a:blip r:embed="rId1"/>
          <a:stretch>
            <a:fillRect/>
          </a:stretch>
        </p:blipFill>
        <p:spPr>
          <a:xfrm>
            <a:off x="284480" y="871220"/>
            <a:ext cx="4189095" cy="1530350"/>
          </a:xfrm>
          <a:prstGeom prst="rect">
            <a:avLst/>
          </a:prstGeom>
        </p:spPr>
      </p:pic>
      <p:pic>
        <p:nvPicPr>
          <p:cNvPr id="4" name="图片 3" descr="014LL7M_Z~@U3DNT72}M`$5"/>
          <p:cNvPicPr>
            <a:picLocks noChangeAspect="1"/>
          </p:cNvPicPr>
          <p:nvPr/>
        </p:nvPicPr>
        <p:blipFill>
          <a:blip r:embed="rId2"/>
          <a:stretch>
            <a:fillRect/>
          </a:stretch>
        </p:blipFill>
        <p:spPr>
          <a:xfrm>
            <a:off x="5016500" y="61595"/>
            <a:ext cx="3281045" cy="2400300"/>
          </a:xfrm>
          <a:prstGeom prst="rect">
            <a:avLst/>
          </a:prstGeom>
        </p:spPr>
      </p:pic>
      <p:pic>
        <p:nvPicPr>
          <p:cNvPr id="6" name="图片 5"/>
          <p:cNvPicPr>
            <a:picLocks noChangeAspect="1"/>
          </p:cNvPicPr>
          <p:nvPr/>
        </p:nvPicPr>
        <p:blipFill>
          <a:blip r:embed="rId3"/>
          <a:stretch>
            <a:fillRect/>
          </a:stretch>
        </p:blipFill>
        <p:spPr>
          <a:xfrm>
            <a:off x="5415280" y="2553970"/>
            <a:ext cx="2484120" cy="2438400"/>
          </a:xfrm>
          <a:prstGeom prst="rect">
            <a:avLst/>
          </a:prstGeom>
        </p:spPr>
      </p:pic>
      <p:pic>
        <p:nvPicPr>
          <p:cNvPr id="7" name="图片 6"/>
          <p:cNvPicPr>
            <a:picLocks noChangeAspect="1"/>
          </p:cNvPicPr>
          <p:nvPr/>
        </p:nvPicPr>
        <p:blipFill>
          <a:blip r:embed="rId4"/>
          <a:srcRect l="512" t="1736" r="-1536" b="10143"/>
          <a:stretch>
            <a:fillRect/>
          </a:stretch>
        </p:blipFill>
        <p:spPr>
          <a:xfrm>
            <a:off x="857885" y="2553970"/>
            <a:ext cx="3794760" cy="2195830"/>
          </a:xfrm>
          <a:prstGeom prst="rect">
            <a:avLst/>
          </a:prstGeom>
        </p:spPr>
      </p:pic>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6"/>
                                        </p:tgtEl>
                                        <p:attrNameLst>
                                          <p:attrName>style.visibility</p:attrName>
                                        </p:attrNameLst>
                                      </p:cBhvr>
                                      <p:to>
                                        <p:strVal val="visible"/>
                                      </p:to>
                                    </p:set>
                                    <p:anim calcmode="lin" valueType="num">
                                      <p:cBhvr>
                                        <p:cTn id="7" dur="500" fill="hold"/>
                                        <p:tgtEl>
                                          <p:spTgt spid="16"/>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6"/>
                                        </p:tgtEl>
                                        <p:attrNameLst>
                                          <p:attrName>ppt_y</p:attrName>
                                        </p:attrNameLst>
                                      </p:cBhvr>
                                      <p:tavLst>
                                        <p:tav tm="0">
                                          <p:val>
                                            <p:strVal val="#ppt_y"/>
                                          </p:val>
                                        </p:tav>
                                        <p:tav tm="100000">
                                          <p:val>
                                            <p:strVal val="#ppt_y"/>
                                          </p:val>
                                        </p:tav>
                                      </p:tavLst>
                                    </p:anim>
                                    <p:anim calcmode="lin" valueType="num">
                                      <p:cBhvr>
                                        <p:cTn id="9" dur="500" fill="hold"/>
                                        <p:tgtEl>
                                          <p:spTgt spid="16"/>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6"/>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6"/>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wipe(left)">
                                      <p:cBhvr>
                                        <p:cTn id="16" dur="300"/>
                                        <p:tgtEl>
                                          <p:spTgt spid="3"/>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anim calcmode="lin" valueType="num">
                                      <p:cBhvr additive="base">
                                        <p:cTn id="21" dur="500" fill="hold"/>
                                        <p:tgtEl>
                                          <p:spTgt spid="4"/>
                                        </p:tgtEl>
                                        <p:attrNameLst>
                                          <p:attrName>ppt_x</p:attrName>
                                        </p:attrNameLst>
                                      </p:cBhvr>
                                      <p:tavLst>
                                        <p:tav tm="0">
                                          <p:val>
                                            <p:strVal val="#ppt_x"/>
                                          </p:val>
                                        </p:tav>
                                        <p:tav tm="100000">
                                          <p:val>
                                            <p:strVal val="#ppt_x"/>
                                          </p:val>
                                        </p:tav>
                                      </p:tavLst>
                                    </p:anim>
                                    <p:anim calcmode="lin" valueType="num">
                                      <p:cBhvr additive="base">
                                        <p:cTn id="2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 calcmode="lin" valueType="num">
                                      <p:cBhvr additive="base">
                                        <p:cTn id="27" dur="500" fill="hold"/>
                                        <p:tgtEl>
                                          <p:spTgt spid="6"/>
                                        </p:tgtEl>
                                        <p:attrNameLst>
                                          <p:attrName>ppt_x</p:attrName>
                                        </p:attrNameLst>
                                      </p:cBhvr>
                                      <p:tavLst>
                                        <p:tav tm="0">
                                          <p:val>
                                            <p:strVal val="#ppt_x"/>
                                          </p:val>
                                        </p:tav>
                                        <p:tav tm="100000">
                                          <p:val>
                                            <p:strVal val="#ppt_x"/>
                                          </p:val>
                                        </p:tav>
                                      </p:tavLst>
                                    </p:anim>
                                    <p:anim calcmode="lin" valueType="num">
                                      <p:cBhvr additive="base">
                                        <p:cTn id="2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7"/>
                                        </p:tgtEl>
                                        <p:attrNameLst>
                                          <p:attrName>style.visibility</p:attrName>
                                        </p:attrNameLst>
                                      </p:cBhvr>
                                      <p:to>
                                        <p:strVal val="visible"/>
                                      </p:to>
                                    </p:set>
                                    <p:anim calcmode="lin" valueType="num">
                                      <p:cBhvr additive="base">
                                        <p:cTn id="33" dur="500" fill="hold"/>
                                        <p:tgtEl>
                                          <p:spTgt spid="7"/>
                                        </p:tgtEl>
                                        <p:attrNameLst>
                                          <p:attrName>ppt_x</p:attrName>
                                        </p:attrNameLst>
                                      </p:cBhvr>
                                      <p:tavLst>
                                        <p:tav tm="0">
                                          <p:val>
                                            <p:strVal val="#ppt_x"/>
                                          </p:val>
                                        </p:tav>
                                        <p:tav tm="100000">
                                          <p:val>
                                            <p:strVal val="#ppt_x"/>
                                          </p:val>
                                        </p:tav>
                                      </p:tavLst>
                                    </p:anim>
                                    <p:anim calcmode="lin" valueType="num">
                                      <p:cBhvr additive="base">
                                        <p:cTn id="3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2289175" y="1887855"/>
            <a:ext cx="5517515" cy="706755"/>
          </a:xfrm>
          <a:prstGeom prst="rect">
            <a:avLst/>
          </a:prstGeom>
          <a:noFill/>
        </p:spPr>
        <p:txBody>
          <a:bodyPr wrap="square" rtlCol="0">
            <a:spAutoFit/>
          </a:bodyPr>
          <a:p>
            <a:pPr indent="0">
              <a:buNone/>
            </a:pPr>
            <a:r>
              <a:rPr lang="en-US" altLang="zh-CN" sz="4000">
                <a:ln w="10160">
                  <a:solidFill>
                    <a:schemeClr val="accent5"/>
                  </a:solidFill>
                  <a:prstDash val="solid"/>
                </a:ln>
                <a:solidFill>
                  <a:srgbClr val="FFFFFF"/>
                </a:solidFill>
                <a:effectLst>
                  <a:outerShdw blurRad="38100" dist="22860" dir="5400000" algn="tl" rotWithShape="0">
                    <a:srgbClr val="000000">
                      <a:alpha val="30000"/>
                    </a:srgbClr>
                  </a:outerShdw>
                </a:effectLst>
                <a:latin typeface="华文中宋" panose="02010600040101010101" charset="-122"/>
                <a:ea typeface="华文中宋" panose="02010600040101010101" charset="-122"/>
              </a:rPr>
              <a:t>    Thank you!!!</a:t>
            </a:r>
            <a:endParaRPr lang="en-US" altLang="zh-CN" sz="4000">
              <a:ln w="10160">
                <a:solidFill>
                  <a:schemeClr val="accent5"/>
                </a:solidFill>
                <a:prstDash val="solid"/>
              </a:ln>
              <a:solidFill>
                <a:srgbClr val="FFFFFF"/>
              </a:solidFill>
              <a:effectLst>
                <a:outerShdw blurRad="38100" dist="22860" dir="5400000" algn="tl" rotWithShape="0">
                  <a:srgbClr val="000000">
                    <a:alpha val="30000"/>
                  </a:srgbClr>
                </a:outerShdw>
              </a:effectLst>
              <a:latin typeface="华文中宋" panose="02010600040101010101" charset="-122"/>
              <a:ea typeface="华文中宋" panose="02010600040101010101" charset="-122"/>
            </a:endParaRPr>
          </a:p>
        </p:txBody>
      </p:sp>
    </p:spTree>
  </p:cSld>
  <p:clrMapOvr>
    <a:masterClrMapping/>
  </p:clrMapOvr>
  <p:transition spd="slow">
    <p:wip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1" cstate="screen">
            <a:lum/>
          </a:blip>
          <a:srcRect/>
          <a:stretch>
            <a:fillRect/>
          </a:stretch>
        </a:blipFill>
        <a:effectLst/>
      </p:bgPr>
    </p:bg>
    <p:spTree>
      <p:nvGrpSpPr>
        <p:cNvPr id="1" name=""/>
        <p:cNvGrpSpPr/>
        <p:nvPr/>
      </p:nvGrpSpPr>
      <p:grpSpPr>
        <a:xfrm>
          <a:off x="0" y="0"/>
          <a:ext cx="0" cy="0"/>
          <a:chOff x="0" y="0"/>
          <a:chExt cx="0" cy="0"/>
        </a:xfrm>
      </p:grpSpPr>
      <p:sp>
        <p:nvSpPr>
          <p:cNvPr id="11" name="文本框 10"/>
          <p:cNvSpPr txBox="1"/>
          <p:nvPr/>
        </p:nvSpPr>
        <p:spPr>
          <a:xfrm>
            <a:off x="5142747" y="298288"/>
            <a:ext cx="2489318" cy="306218"/>
          </a:xfrm>
          <a:prstGeom prst="roundRect">
            <a:avLst/>
          </a:prstGeom>
          <a:solidFill>
            <a:schemeClr val="tx1">
              <a:lumMod val="50000"/>
              <a:lumOff val="50000"/>
            </a:schemeClr>
          </a:solidFill>
        </p:spPr>
        <p:txBody>
          <a:bodyPr wrap="square" rtlCol="0">
            <a:spAutoFit/>
          </a:bodyPr>
          <a:lstStyle/>
          <a:p>
            <a:r>
              <a:rPr lang="en-US" altLang="zh-CN" sz="1200" dirty="0">
                <a:solidFill>
                  <a:schemeClr val="bg1"/>
                </a:solidFill>
                <a:cs typeface="+mn-ea"/>
                <a:sym typeface="+mn-lt"/>
              </a:rPr>
              <a:t>INTRODUCTION</a:t>
            </a:r>
            <a:endParaRPr lang="en-US" altLang="zh-CN" sz="1200" dirty="0">
              <a:solidFill>
                <a:schemeClr val="bg1"/>
              </a:solidFill>
              <a:cs typeface="+mn-ea"/>
              <a:sym typeface="+mn-lt"/>
            </a:endParaRPr>
          </a:p>
        </p:txBody>
      </p:sp>
      <p:sp>
        <p:nvSpPr>
          <p:cNvPr id="25" name="椭圆 24"/>
          <p:cNvSpPr/>
          <p:nvPr/>
        </p:nvSpPr>
        <p:spPr>
          <a:xfrm>
            <a:off x="4666987" y="278474"/>
            <a:ext cx="393570" cy="393570"/>
          </a:xfrm>
          <a:prstGeom prst="ellipse">
            <a:avLst/>
          </a:prstGeom>
          <a:solidFill>
            <a:schemeClr val="tx1">
              <a:lumMod val="50000"/>
              <a:lumOff val="5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sp>
        <p:nvSpPr>
          <p:cNvPr id="26" name="文本框 17"/>
          <p:cNvSpPr txBox="1"/>
          <p:nvPr/>
        </p:nvSpPr>
        <p:spPr>
          <a:xfrm>
            <a:off x="4625226" y="311934"/>
            <a:ext cx="478533" cy="338554"/>
          </a:xfrm>
          <a:prstGeom prst="rect">
            <a:avLst/>
          </a:prstGeom>
          <a:noFill/>
        </p:spPr>
        <p:txBody>
          <a:bodyPr wrap="square" rtlCol="0">
            <a:spAutoFit/>
          </a:bodyPr>
          <a:lstStyle/>
          <a:p>
            <a:pPr algn="ctr">
              <a:defRPr/>
            </a:pPr>
            <a:r>
              <a:rPr lang="en-US" altLang="zh-CN" sz="1600" dirty="0">
                <a:solidFill>
                  <a:schemeClr val="bg1"/>
                </a:solidFill>
                <a:cs typeface="+mn-ea"/>
                <a:sym typeface="+mn-lt"/>
              </a:rPr>
              <a:t>01</a:t>
            </a:r>
            <a:endParaRPr lang="en-US" altLang="zh-CN" sz="1600" dirty="0">
              <a:solidFill>
                <a:schemeClr val="bg1"/>
              </a:solidFill>
              <a:cs typeface="+mn-ea"/>
              <a:sym typeface="+mn-lt"/>
            </a:endParaRPr>
          </a:p>
        </p:txBody>
      </p:sp>
      <p:sp>
        <p:nvSpPr>
          <p:cNvPr id="3" name="文本框 2"/>
          <p:cNvSpPr txBox="1"/>
          <p:nvPr/>
        </p:nvSpPr>
        <p:spPr>
          <a:xfrm>
            <a:off x="2668007" y="1666916"/>
            <a:ext cx="2113154" cy="400110"/>
          </a:xfrm>
          <a:prstGeom prst="rect">
            <a:avLst/>
          </a:prstGeom>
          <a:noFill/>
        </p:spPr>
        <p:txBody>
          <a:bodyPr vert="horz" wrap="square" rtlCol="0">
            <a:spAutoFit/>
          </a:bodyPr>
          <a:lstStyle/>
          <a:p>
            <a:r>
              <a:rPr lang="en-US" altLang="zh-CN" sz="2000" b="1" dirty="0">
                <a:solidFill>
                  <a:schemeClr val="tx1">
                    <a:lumMod val="65000"/>
                    <a:lumOff val="35000"/>
                  </a:schemeClr>
                </a:solidFill>
                <a:cs typeface="+mn-ea"/>
                <a:sym typeface="+mn-lt"/>
              </a:rPr>
              <a:t>CONTENTS</a:t>
            </a:r>
            <a:endParaRPr lang="en-US" altLang="zh-CN" sz="2000" b="1" dirty="0">
              <a:solidFill>
                <a:schemeClr val="tx1">
                  <a:lumMod val="65000"/>
                  <a:lumOff val="35000"/>
                </a:schemeClr>
              </a:solidFill>
              <a:cs typeface="+mn-ea"/>
              <a:sym typeface="+mn-lt"/>
            </a:endParaRPr>
          </a:p>
        </p:txBody>
      </p:sp>
      <p:sp>
        <p:nvSpPr>
          <p:cNvPr id="79" name="文本框 10"/>
          <p:cNvSpPr txBox="1"/>
          <p:nvPr/>
        </p:nvSpPr>
        <p:spPr>
          <a:xfrm>
            <a:off x="5104130" y="977265"/>
            <a:ext cx="2527300" cy="305412"/>
          </a:xfrm>
          <a:prstGeom prst="roundRect">
            <a:avLst/>
          </a:prstGeom>
          <a:solidFill>
            <a:schemeClr val="tx1">
              <a:lumMod val="50000"/>
              <a:lumOff val="50000"/>
            </a:schemeClr>
          </a:solidFill>
        </p:spPr>
        <p:txBody>
          <a:bodyPr wrap="square" rtlCol="0">
            <a:spAutoFit/>
          </a:bodyPr>
          <a:lstStyle/>
          <a:p>
            <a:r>
              <a:rPr lang="zh-CN" altLang="en-US" sz="1200" dirty="0">
                <a:solidFill>
                  <a:schemeClr val="bg1"/>
                </a:solidFill>
                <a:cs typeface="+mn-ea"/>
                <a:sym typeface="+mn-lt"/>
              </a:rPr>
              <a:t>POWERLINE EMR SENSING</a:t>
            </a:r>
            <a:endParaRPr lang="zh-CN" altLang="en-US" sz="1200" dirty="0">
              <a:solidFill>
                <a:schemeClr val="bg1"/>
              </a:solidFill>
              <a:cs typeface="+mn-ea"/>
              <a:sym typeface="+mn-lt"/>
            </a:endParaRPr>
          </a:p>
        </p:txBody>
      </p:sp>
      <p:sp>
        <p:nvSpPr>
          <p:cNvPr id="81" name="椭圆 80"/>
          <p:cNvSpPr/>
          <p:nvPr/>
        </p:nvSpPr>
        <p:spPr>
          <a:xfrm>
            <a:off x="4666987" y="996018"/>
            <a:ext cx="393570" cy="393570"/>
          </a:xfrm>
          <a:prstGeom prst="ellipse">
            <a:avLst/>
          </a:prstGeom>
          <a:solidFill>
            <a:schemeClr val="tx1">
              <a:lumMod val="50000"/>
              <a:lumOff val="5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sp>
        <p:nvSpPr>
          <p:cNvPr id="82" name="文本框 17"/>
          <p:cNvSpPr txBox="1"/>
          <p:nvPr/>
        </p:nvSpPr>
        <p:spPr>
          <a:xfrm>
            <a:off x="4625226" y="1029478"/>
            <a:ext cx="478533" cy="338554"/>
          </a:xfrm>
          <a:prstGeom prst="rect">
            <a:avLst/>
          </a:prstGeom>
          <a:noFill/>
        </p:spPr>
        <p:txBody>
          <a:bodyPr wrap="square" rtlCol="0">
            <a:spAutoFit/>
          </a:bodyPr>
          <a:lstStyle/>
          <a:p>
            <a:pPr algn="ctr">
              <a:defRPr/>
            </a:pPr>
            <a:r>
              <a:rPr lang="en-US" altLang="zh-CN" sz="1600" dirty="0">
                <a:solidFill>
                  <a:schemeClr val="bg1"/>
                </a:solidFill>
                <a:cs typeface="+mn-ea"/>
                <a:sym typeface="+mn-lt"/>
              </a:rPr>
              <a:t>02</a:t>
            </a:r>
            <a:endParaRPr lang="en-US" altLang="zh-CN" sz="1600" dirty="0">
              <a:solidFill>
                <a:schemeClr val="bg1"/>
              </a:solidFill>
              <a:cs typeface="+mn-ea"/>
              <a:sym typeface="+mn-lt"/>
            </a:endParaRPr>
          </a:p>
        </p:txBody>
      </p:sp>
      <p:sp>
        <p:nvSpPr>
          <p:cNvPr id="83" name="文本框 10"/>
          <p:cNvSpPr txBox="1"/>
          <p:nvPr/>
        </p:nvSpPr>
        <p:spPr>
          <a:xfrm>
            <a:off x="5142865" y="1733550"/>
            <a:ext cx="2488565" cy="305412"/>
          </a:xfrm>
          <a:prstGeom prst="roundRect">
            <a:avLst/>
          </a:prstGeom>
          <a:solidFill>
            <a:schemeClr val="tx1">
              <a:lumMod val="50000"/>
              <a:lumOff val="50000"/>
            </a:schemeClr>
          </a:solidFill>
        </p:spPr>
        <p:txBody>
          <a:bodyPr wrap="square" rtlCol="0">
            <a:spAutoFit/>
          </a:bodyPr>
          <a:lstStyle/>
          <a:p>
            <a:r>
              <a:rPr lang="en-US" altLang="zh-CN" sz="1200" dirty="0">
                <a:solidFill>
                  <a:schemeClr val="bg1"/>
                </a:solidFill>
                <a:cs typeface="+mn-ea"/>
                <a:sym typeface="+mn-lt"/>
              </a:rPr>
              <a:t>MEASUREMENT STUDY</a:t>
            </a:r>
            <a:endParaRPr lang="en-US" altLang="zh-CN" sz="1200" dirty="0">
              <a:solidFill>
                <a:schemeClr val="bg1"/>
              </a:solidFill>
              <a:cs typeface="+mn-ea"/>
              <a:sym typeface="+mn-lt"/>
            </a:endParaRPr>
          </a:p>
        </p:txBody>
      </p:sp>
      <p:sp>
        <p:nvSpPr>
          <p:cNvPr id="85" name="椭圆 84"/>
          <p:cNvSpPr/>
          <p:nvPr/>
        </p:nvSpPr>
        <p:spPr>
          <a:xfrm>
            <a:off x="4666987" y="1713562"/>
            <a:ext cx="393570" cy="393570"/>
          </a:xfrm>
          <a:prstGeom prst="ellipse">
            <a:avLst/>
          </a:prstGeom>
          <a:solidFill>
            <a:schemeClr val="tx1">
              <a:lumMod val="50000"/>
              <a:lumOff val="5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sp>
        <p:nvSpPr>
          <p:cNvPr id="86" name="文本框 17"/>
          <p:cNvSpPr txBox="1"/>
          <p:nvPr/>
        </p:nvSpPr>
        <p:spPr>
          <a:xfrm>
            <a:off x="4625226" y="1747022"/>
            <a:ext cx="478533" cy="338554"/>
          </a:xfrm>
          <a:prstGeom prst="rect">
            <a:avLst/>
          </a:prstGeom>
          <a:noFill/>
        </p:spPr>
        <p:txBody>
          <a:bodyPr wrap="square" rtlCol="0">
            <a:spAutoFit/>
          </a:bodyPr>
          <a:lstStyle/>
          <a:p>
            <a:pPr algn="ctr">
              <a:defRPr/>
            </a:pPr>
            <a:r>
              <a:rPr lang="en-US" altLang="zh-CN" sz="1600" dirty="0">
                <a:solidFill>
                  <a:schemeClr val="bg1"/>
                </a:solidFill>
                <a:cs typeface="+mn-ea"/>
                <a:sym typeface="+mn-lt"/>
              </a:rPr>
              <a:t>03</a:t>
            </a:r>
            <a:endParaRPr lang="en-US" altLang="zh-CN" sz="1600" dirty="0">
              <a:solidFill>
                <a:schemeClr val="bg1"/>
              </a:solidFill>
              <a:cs typeface="+mn-ea"/>
              <a:sym typeface="+mn-lt"/>
            </a:endParaRPr>
          </a:p>
        </p:txBody>
      </p:sp>
      <p:sp>
        <p:nvSpPr>
          <p:cNvPr id="87" name="文本框 10"/>
          <p:cNvSpPr txBox="1"/>
          <p:nvPr/>
        </p:nvSpPr>
        <p:spPr>
          <a:xfrm>
            <a:off x="5142747" y="2991367"/>
            <a:ext cx="2489318" cy="306218"/>
          </a:xfrm>
          <a:prstGeom prst="roundRect">
            <a:avLst/>
          </a:prstGeom>
          <a:solidFill>
            <a:schemeClr val="tx1">
              <a:lumMod val="50000"/>
              <a:lumOff val="50000"/>
            </a:schemeClr>
          </a:solidFill>
        </p:spPr>
        <p:txBody>
          <a:bodyPr wrap="square" rtlCol="0">
            <a:spAutoFit/>
          </a:bodyPr>
          <a:lstStyle/>
          <a:p>
            <a:r>
              <a:rPr lang="en-US" altLang="zh-CN" sz="1200" dirty="0">
                <a:solidFill>
                  <a:schemeClr val="bg1"/>
                </a:solidFill>
                <a:cs typeface="+mn-ea"/>
                <a:sym typeface="+mn-lt"/>
              </a:rPr>
              <a:t>EVALUATION</a:t>
            </a:r>
            <a:endParaRPr lang="en-US" altLang="zh-CN" sz="1200" dirty="0">
              <a:solidFill>
                <a:schemeClr val="bg1"/>
              </a:solidFill>
              <a:cs typeface="+mn-ea"/>
              <a:sym typeface="+mn-lt"/>
            </a:endParaRPr>
          </a:p>
        </p:txBody>
      </p:sp>
      <p:sp>
        <p:nvSpPr>
          <p:cNvPr id="89" name="椭圆 88"/>
          <p:cNvSpPr/>
          <p:nvPr/>
        </p:nvSpPr>
        <p:spPr>
          <a:xfrm>
            <a:off x="4666987" y="3040706"/>
            <a:ext cx="393570" cy="393570"/>
          </a:xfrm>
          <a:prstGeom prst="ellipse">
            <a:avLst/>
          </a:prstGeom>
          <a:solidFill>
            <a:schemeClr val="tx1">
              <a:lumMod val="50000"/>
              <a:lumOff val="5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sp>
        <p:nvSpPr>
          <p:cNvPr id="90" name="文本框 17"/>
          <p:cNvSpPr txBox="1"/>
          <p:nvPr/>
        </p:nvSpPr>
        <p:spPr>
          <a:xfrm>
            <a:off x="4625226" y="3074166"/>
            <a:ext cx="478533" cy="337185"/>
          </a:xfrm>
          <a:prstGeom prst="rect">
            <a:avLst/>
          </a:prstGeom>
          <a:noFill/>
        </p:spPr>
        <p:txBody>
          <a:bodyPr wrap="square" rtlCol="0">
            <a:spAutoFit/>
          </a:bodyPr>
          <a:lstStyle/>
          <a:p>
            <a:pPr algn="ctr">
              <a:defRPr/>
            </a:pPr>
            <a:r>
              <a:rPr lang="en-US" altLang="zh-CN" sz="1600" dirty="0">
                <a:solidFill>
                  <a:schemeClr val="bg1"/>
                </a:solidFill>
                <a:cs typeface="+mn-ea"/>
                <a:sym typeface="+mn-lt"/>
              </a:rPr>
              <a:t>05</a:t>
            </a:r>
            <a:endParaRPr lang="en-US" altLang="zh-CN" sz="1600" dirty="0">
              <a:solidFill>
                <a:schemeClr val="bg1"/>
              </a:solidFill>
              <a:cs typeface="+mn-ea"/>
              <a:sym typeface="+mn-lt"/>
            </a:endParaRPr>
          </a:p>
        </p:txBody>
      </p:sp>
      <p:sp>
        <p:nvSpPr>
          <p:cNvPr id="4" name="燕尾形 3"/>
          <p:cNvSpPr/>
          <p:nvPr/>
        </p:nvSpPr>
        <p:spPr>
          <a:xfrm>
            <a:off x="4223364" y="1642469"/>
            <a:ext cx="256853" cy="448435"/>
          </a:xfrm>
          <a:prstGeom prst="chevron">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10"/>
          <p:cNvSpPr txBox="1"/>
          <p:nvPr/>
        </p:nvSpPr>
        <p:spPr>
          <a:xfrm>
            <a:off x="5142747" y="4183194"/>
            <a:ext cx="2489318" cy="306218"/>
          </a:xfrm>
          <a:prstGeom prst="roundRect">
            <a:avLst/>
          </a:prstGeom>
          <a:solidFill>
            <a:schemeClr val="tx1">
              <a:lumMod val="50000"/>
              <a:lumOff val="50000"/>
            </a:schemeClr>
          </a:solidFill>
        </p:spPr>
        <p:txBody>
          <a:bodyPr wrap="square" rtlCol="0">
            <a:spAutoFit/>
          </a:bodyPr>
          <a:lstStyle/>
          <a:p>
            <a:r>
              <a:rPr lang="en-US" altLang="zh-CN" sz="1200" dirty="0">
                <a:solidFill>
                  <a:schemeClr val="bg1"/>
                </a:solidFill>
                <a:cs typeface="+mn-ea"/>
                <a:sym typeface="+mn-lt"/>
              </a:rPr>
              <a:t>CONCLUSION</a:t>
            </a:r>
            <a:endParaRPr lang="en-US" altLang="zh-CN" sz="1200" dirty="0">
              <a:solidFill>
                <a:schemeClr val="bg1"/>
              </a:solidFill>
              <a:cs typeface="+mn-ea"/>
              <a:sym typeface="+mn-lt"/>
            </a:endParaRPr>
          </a:p>
        </p:txBody>
      </p:sp>
      <p:sp>
        <p:nvSpPr>
          <p:cNvPr id="24" name="椭圆 23"/>
          <p:cNvSpPr/>
          <p:nvPr/>
        </p:nvSpPr>
        <p:spPr>
          <a:xfrm>
            <a:off x="4666987" y="4163380"/>
            <a:ext cx="393570" cy="393570"/>
          </a:xfrm>
          <a:prstGeom prst="ellipse">
            <a:avLst/>
          </a:prstGeom>
          <a:solidFill>
            <a:schemeClr val="tx1">
              <a:lumMod val="50000"/>
              <a:lumOff val="5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sp>
        <p:nvSpPr>
          <p:cNvPr id="27" name="文本框 17"/>
          <p:cNvSpPr txBox="1"/>
          <p:nvPr/>
        </p:nvSpPr>
        <p:spPr>
          <a:xfrm>
            <a:off x="4625226" y="4196840"/>
            <a:ext cx="478533" cy="337185"/>
          </a:xfrm>
          <a:prstGeom prst="rect">
            <a:avLst/>
          </a:prstGeom>
          <a:noFill/>
        </p:spPr>
        <p:txBody>
          <a:bodyPr wrap="square" rtlCol="0">
            <a:spAutoFit/>
          </a:bodyPr>
          <a:lstStyle/>
          <a:p>
            <a:pPr algn="ctr">
              <a:defRPr/>
            </a:pPr>
            <a:r>
              <a:rPr lang="en-US" altLang="zh-CN" sz="1600" dirty="0">
                <a:solidFill>
                  <a:schemeClr val="bg1"/>
                </a:solidFill>
                <a:cs typeface="+mn-ea"/>
                <a:sym typeface="+mn-lt"/>
              </a:rPr>
              <a:t>07</a:t>
            </a:r>
            <a:endParaRPr lang="en-US" altLang="zh-CN" sz="1600" dirty="0">
              <a:solidFill>
                <a:schemeClr val="bg1"/>
              </a:solidFill>
              <a:cs typeface="+mn-ea"/>
              <a:sym typeface="+mn-lt"/>
            </a:endParaRPr>
          </a:p>
        </p:txBody>
      </p:sp>
      <p:sp>
        <p:nvSpPr>
          <p:cNvPr id="28" name="文本框 10"/>
          <p:cNvSpPr txBox="1"/>
          <p:nvPr/>
        </p:nvSpPr>
        <p:spPr>
          <a:xfrm>
            <a:off x="5142865" y="2367280"/>
            <a:ext cx="2911475" cy="305406"/>
          </a:xfrm>
          <a:prstGeom prst="roundRect">
            <a:avLst/>
          </a:prstGeom>
          <a:solidFill>
            <a:schemeClr val="tx1">
              <a:lumMod val="50000"/>
              <a:lumOff val="50000"/>
            </a:schemeClr>
          </a:solidFill>
        </p:spPr>
        <p:txBody>
          <a:bodyPr wrap="square" rtlCol="0">
            <a:spAutoFit/>
          </a:bodyPr>
          <a:lstStyle/>
          <a:p>
            <a:pPr algn="l"/>
            <a:r>
              <a:rPr lang="en-US" altLang="zh-CN" sz="1200" dirty="0">
                <a:solidFill>
                  <a:schemeClr val="bg1"/>
                </a:solidFill>
                <a:cs typeface="+mn-ea"/>
                <a:sym typeface="+mn-ea"/>
              </a:rPr>
              <a:t>SLAM WITH POWER NETWORK EMF</a:t>
            </a:r>
            <a:endParaRPr lang="en-US" altLang="zh-CN" sz="1200" b="1" dirty="0">
              <a:solidFill>
                <a:schemeClr val="tx1">
                  <a:lumMod val="65000"/>
                  <a:lumOff val="35000"/>
                </a:schemeClr>
              </a:solidFill>
              <a:cs typeface="+mn-ea"/>
              <a:sym typeface="+mn-ea"/>
            </a:endParaRPr>
          </a:p>
        </p:txBody>
      </p:sp>
      <p:sp>
        <p:nvSpPr>
          <p:cNvPr id="30" name="椭圆 29"/>
          <p:cNvSpPr/>
          <p:nvPr/>
        </p:nvSpPr>
        <p:spPr>
          <a:xfrm>
            <a:off x="4666987" y="2347400"/>
            <a:ext cx="393570" cy="393570"/>
          </a:xfrm>
          <a:prstGeom prst="ellipse">
            <a:avLst/>
          </a:prstGeom>
          <a:solidFill>
            <a:schemeClr val="tx1">
              <a:lumMod val="50000"/>
              <a:lumOff val="5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sp>
        <p:nvSpPr>
          <p:cNvPr id="31" name="文本框 17"/>
          <p:cNvSpPr txBox="1"/>
          <p:nvPr/>
        </p:nvSpPr>
        <p:spPr>
          <a:xfrm>
            <a:off x="4625226" y="2380860"/>
            <a:ext cx="478533" cy="337185"/>
          </a:xfrm>
          <a:prstGeom prst="rect">
            <a:avLst/>
          </a:prstGeom>
          <a:noFill/>
        </p:spPr>
        <p:txBody>
          <a:bodyPr wrap="square" rtlCol="0">
            <a:spAutoFit/>
          </a:bodyPr>
          <a:lstStyle/>
          <a:p>
            <a:pPr algn="ctr">
              <a:defRPr/>
            </a:pPr>
            <a:r>
              <a:rPr lang="en-US" altLang="zh-CN" sz="1600" dirty="0">
                <a:solidFill>
                  <a:schemeClr val="bg1"/>
                </a:solidFill>
                <a:cs typeface="+mn-ea"/>
                <a:sym typeface="+mn-lt"/>
              </a:rPr>
              <a:t>04</a:t>
            </a:r>
            <a:endParaRPr lang="en-US" altLang="zh-CN" sz="1600" dirty="0">
              <a:solidFill>
                <a:schemeClr val="bg1"/>
              </a:solidFill>
              <a:cs typeface="+mn-ea"/>
              <a:sym typeface="+mn-lt"/>
            </a:endParaRPr>
          </a:p>
        </p:txBody>
      </p:sp>
      <p:sp>
        <p:nvSpPr>
          <p:cNvPr id="2" name="文本框 10"/>
          <p:cNvSpPr txBox="1"/>
          <p:nvPr/>
        </p:nvSpPr>
        <p:spPr>
          <a:xfrm>
            <a:off x="5142747" y="3583119"/>
            <a:ext cx="2489318" cy="306218"/>
          </a:xfrm>
          <a:prstGeom prst="roundRect">
            <a:avLst/>
          </a:prstGeom>
          <a:solidFill>
            <a:schemeClr val="tx1">
              <a:lumMod val="50000"/>
              <a:lumOff val="50000"/>
            </a:schemeClr>
          </a:solidFill>
        </p:spPr>
        <p:txBody>
          <a:bodyPr wrap="square" rtlCol="0">
            <a:spAutoFit/>
          </a:bodyPr>
          <a:p>
            <a:r>
              <a:rPr lang="en-US" altLang="zh-CN" sz="1200" dirty="0">
                <a:solidFill>
                  <a:schemeClr val="bg1"/>
                </a:solidFill>
                <a:cs typeface="+mn-ea"/>
                <a:sym typeface="+mn-lt"/>
              </a:rPr>
              <a:t>RELATED WORK</a:t>
            </a:r>
            <a:endParaRPr lang="en-US" altLang="zh-CN" sz="1200" dirty="0">
              <a:solidFill>
                <a:schemeClr val="bg1"/>
              </a:solidFill>
              <a:cs typeface="+mn-ea"/>
              <a:sym typeface="+mn-lt"/>
            </a:endParaRPr>
          </a:p>
        </p:txBody>
      </p:sp>
      <p:sp>
        <p:nvSpPr>
          <p:cNvPr id="5" name="椭圆 4"/>
          <p:cNvSpPr/>
          <p:nvPr/>
        </p:nvSpPr>
        <p:spPr>
          <a:xfrm>
            <a:off x="4666352" y="3636330"/>
            <a:ext cx="393570" cy="393570"/>
          </a:xfrm>
          <a:prstGeom prst="ellipse">
            <a:avLst/>
          </a:prstGeom>
          <a:solidFill>
            <a:schemeClr val="tx1">
              <a:lumMod val="50000"/>
              <a:lumOff val="5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bg1"/>
              </a:solidFill>
              <a:cs typeface="+mn-ea"/>
              <a:sym typeface="+mn-lt"/>
            </a:endParaRPr>
          </a:p>
        </p:txBody>
      </p:sp>
      <p:sp>
        <p:nvSpPr>
          <p:cNvPr id="6" name="文本框 17"/>
          <p:cNvSpPr txBox="1"/>
          <p:nvPr/>
        </p:nvSpPr>
        <p:spPr>
          <a:xfrm>
            <a:off x="4625226" y="3636770"/>
            <a:ext cx="478533" cy="337185"/>
          </a:xfrm>
          <a:prstGeom prst="rect">
            <a:avLst/>
          </a:prstGeom>
          <a:noFill/>
        </p:spPr>
        <p:txBody>
          <a:bodyPr wrap="square" rtlCol="0">
            <a:spAutoFit/>
          </a:bodyPr>
          <a:p>
            <a:pPr algn="ctr">
              <a:defRPr/>
            </a:pPr>
            <a:r>
              <a:rPr lang="en-US" altLang="zh-CN" sz="1600" dirty="0">
                <a:solidFill>
                  <a:schemeClr val="bg1"/>
                </a:solidFill>
                <a:cs typeface="+mn-ea"/>
                <a:sym typeface="+mn-lt"/>
              </a:rPr>
              <a:t>06</a:t>
            </a:r>
            <a:endParaRPr lang="en-US" altLang="zh-CN" sz="1600" dirty="0">
              <a:solidFill>
                <a:schemeClr val="bg1"/>
              </a:solidFill>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p:tgtEl>
                                          <p:spTgt spid="3"/>
                                        </p:tgtEl>
                                        <p:attrNameLst>
                                          <p:attrName>ppt_x</p:attrName>
                                        </p:attrNameLst>
                                      </p:cBhvr>
                                      <p:tavLst>
                                        <p:tav tm="0">
                                          <p:val>
                                            <p:strVal val="#ppt_x-#ppt_w*1.125000"/>
                                          </p:val>
                                        </p:tav>
                                        <p:tav tm="100000">
                                          <p:val>
                                            <p:strVal val="#ppt_x"/>
                                          </p:val>
                                        </p:tav>
                                      </p:tavLst>
                                    </p:anim>
                                    <p:animEffect transition="in" filter="wipe(right)">
                                      <p:cBhvr>
                                        <p:cTn id="8" dur="500"/>
                                        <p:tgtEl>
                                          <p:spTgt spid="3"/>
                                        </p:tgtEl>
                                      </p:cBhvr>
                                    </p:animEffect>
                                  </p:childTnLst>
                                </p:cTn>
                              </p:par>
                            </p:childTnLst>
                          </p:cTn>
                        </p:par>
                        <p:par>
                          <p:cTn id="9" fill="hold">
                            <p:stCondLst>
                              <p:cond delay="500"/>
                            </p:stCondLst>
                            <p:childTnLst>
                              <p:par>
                                <p:cTn id="10" presetID="12" presetClass="entr" presetSubtype="8"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p:tgtEl>
                                          <p:spTgt spid="4"/>
                                        </p:tgtEl>
                                        <p:attrNameLst>
                                          <p:attrName>ppt_x</p:attrName>
                                        </p:attrNameLst>
                                      </p:cBhvr>
                                      <p:tavLst>
                                        <p:tav tm="0">
                                          <p:val>
                                            <p:strVal val="#ppt_x-#ppt_w*1.125000"/>
                                          </p:val>
                                        </p:tav>
                                        <p:tav tm="100000">
                                          <p:val>
                                            <p:strVal val="#ppt_x"/>
                                          </p:val>
                                        </p:tav>
                                      </p:tavLst>
                                    </p:anim>
                                    <p:animEffect transition="in" filter="wipe(right)">
                                      <p:cBhvr>
                                        <p:cTn id="13" dur="500"/>
                                        <p:tgtEl>
                                          <p:spTgt spid="4"/>
                                        </p:tgtEl>
                                      </p:cBhvr>
                                    </p:animEffect>
                                  </p:childTnLst>
                                </p:cTn>
                              </p:par>
                            </p:childTnLst>
                          </p:cTn>
                        </p:par>
                        <p:par>
                          <p:cTn id="14" fill="hold">
                            <p:stCondLst>
                              <p:cond delay="1000"/>
                            </p:stCondLst>
                            <p:childTnLst>
                              <p:par>
                                <p:cTn id="15" presetID="2" presetClass="entr" presetSubtype="2" fill="hold" grpId="0"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1+#ppt_w/2"/>
                                          </p:val>
                                        </p:tav>
                                        <p:tav tm="100000">
                                          <p:val>
                                            <p:strVal val="#ppt_x"/>
                                          </p:val>
                                        </p:tav>
                                      </p:tavLst>
                                    </p:anim>
                                    <p:anim calcmode="lin" valueType="num">
                                      <p:cBhvr additive="base">
                                        <p:cTn id="18" dur="500" fill="hold"/>
                                        <p:tgtEl>
                                          <p:spTgt spid="11"/>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2" fill="hold" grpId="0" nodeType="afterEffect">
                                  <p:stCondLst>
                                    <p:cond delay="0"/>
                                  </p:stCondLst>
                                  <p:childTnLst>
                                    <p:set>
                                      <p:cBhvr>
                                        <p:cTn id="21" dur="1" fill="hold">
                                          <p:stCondLst>
                                            <p:cond delay="0"/>
                                          </p:stCondLst>
                                        </p:cTn>
                                        <p:tgtEl>
                                          <p:spTgt spid="79"/>
                                        </p:tgtEl>
                                        <p:attrNameLst>
                                          <p:attrName>style.visibility</p:attrName>
                                        </p:attrNameLst>
                                      </p:cBhvr>
                                      <p:to>
                                        <p:strVal val="visible"/>
                                      </p:to>
                                    </p:set>
                                    <p:anim calcmode="lin" valueType="num">
                                      <p:cBhvr additive="base">
                                        <p:cTn id="22" dur="500" fill="hold"/>
                                        <p:tgtEl>
                                          <p:spTgt spid="79"/>
                                        </p:tgtEl>
                                        <p:attrNameLst>
                                          <p:attrName>ppt_x</p:attrName>
                                        </p:attrNameLst>
                                      </p:cBhvr>
                                      <p:tavLst>
                                        <p:tav tm="0">
                                          <p:val>
                                            <p:strVal val="1+#ppt_w/2"/>
                                          </p:val>
                                        </p:tav>
                                        <p:tav tm="100000">
                                          <p:val>
                                            <p:strVal val="#ppt_x"/>
                                          </p:val>
                                        </p:tav>
                                      </p:tavLst>
                                    </p:anim>
                                    <p:anim calcmode="lin" valueType="num">
                                      <p:cBhvr additive="base">
                                        <p:cTn id="23" dur="500" fill="hold"/>
                                        <p:tgtEl>
                                          <p:spTgt spid="79"/>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2" presetClass="entr" presetSubtype="2" fill="hold" grpId="0" nodeType="afterEffect">
                                  <p:stCondLst>
                                    <p:cond delay="0"/>
                                  </p:stCondLst>
                                  <p:childTnLst>
                                    <p:set>
                                      <p:cBhvr>
                                        <p:cTn id="26" dur="1" fill="hold">
                                          <p:stCondLst>
                                            <p:cond delay="0"/>
                                          </p:stCondLst>
                                        </p:cTn>
                                        <p:tgtEl>
                                          <p:spTgt spid="83"/>
                                        </p:tgtEl>
                                        <p:attrNameLst>
                                          <p:attrName>style.visibility</p:attrName>
                                        </p:attrNameLst>
                                      </p:cBhvr>
                                      <p:to>
                                        <p:strVal val="visible"/>
                                      </p:to>
                                    </p:set>
                                    <p:anim calcmode="lin" valueType="num">
                                      <p:cBhvr additive="base">
                                        <p:cTn id="27" dur="500" fill="hold"/>
                                        <p:tgtEl>
                                          <p:spTgt spid="83"/>
                                        </p:tgtEl>
                                        <p:attrNameLst>
                                          <p:attrName>ppt_x</p:attrName>
                                        </p:attrNameLst>
                                      </p:cBhvr>
                                      <p:tavLst>
                                        <p:tav tm="0">
                                          <p:val>
                                            <p:strVal val="1+#ppt_w/2"/>
                                          </p:val>
                                        </p:tav>
                                        <p:tav tm="100000">
                                          <p:val>
                                            <p:strVal val="#ppt_x"/>
                                          </p:val>
                                        </p:tav>
                                      </p:tavLst>
                                    </p:anim>
                                    <p:anim calcmode="lin" valueType="num">
                                      <p:cBhvr additive="base">
                                        <p:cTn id="28" dur="500" fill="hold"/>
                                        <p:tgtEl>
                                          <p:spTgt spid="83"/>
                                        </p:tgtEl>
                                        <p:attrNameLst>
                                          <p:attrName>ppt_y</p:attrName>
                                        </p:attrNameLst>
                                      </p:cBhvr>
                                      <p:tavLst>
                                        <p:tav tm="0">
                                          <p:val>
                                            <p:strVal val="#ppt_y"/>
                                          </p:val>
                                        </p:tav>
                                        <p:tav tm="100000">
                                          <p:val>
                                            <p:strVal val="#ppt_y"/>
                                          </p:val>
                                        </p:tav>
                                      </p:tavLst>
                                    </p:anim>
                                  </p:childTnLst>
                                </p:cTn>
                              </p:par>
                            </p:childTnLst>
                          </p:cTn>
                        </p:par>
                        <p:par>
                          <p:cTn id="29" fill="hold">
                            <p:stCondLst>
                              <p:cond delay="2500"/>
                            </p:stCondLst>
                            <p:childTnLst>
                              <p:par>
                                <p:cTn id="30" presetID="2" presetClass="entr" presetSubtype="2" fill="hold" grpId="0" nodeType="afterEffect">
                                  <p:stCondLst>
                                    <p:cond delay="0"/>
                                  </p:stCondLst>
                                  <p:childTnLst>
                                    <p:set>
                                      <p:cBhvr>
                                        <p:cTn id="31" dur="1" fill="hold">
                                          <p:stCondLst>
                                            <p:cond delay="0"/>
                                          </p:stCondLst>
                                        </p:cTn>
                                        <p:tgtEl>
                                          <p:spTgt spid="87"/>
                                        </p:tgtEl>
                                        <p:attrNameLst>
                                          <p:attrName>style.visibility</p:attrName>
                                        </p:attrNameLst>
                                      </p:cBhvr>
                                      <p:to>
                                        <p:strVal val="visible"/>
                                      </p:to>
                                    </p:set>
                                    <p:anim calcmode="lin" valueType="num">
                                      <p:cBhvr additive="base">
                                        <p:cTn id="32" dur="500" fill="hold"/>
                                        <p:tgtEl>
                                          <p:spTgt spid="87"/>
                                        </p:tgtEl>
                                        <p:attrNameLst>
                                          <p:attrName>ppt_x</p:attrName>
                                        </p:attrNameLst>
                                      </p:cBhvr>
                                      <p:tavLst>
                                        <p:tav tm="0">
                                          <p:val>
                                            <p:strVal val="1+#ppt_w/2"/>
                                          </p:val>
                                        </p:tav>
                                        <p:tav tm="100000">
                                          <p:val>
                                            <p:strVal val="#ppt_x"/>
                                          </p:val>
                                        </p:tav>
                                      </p:tavLst>
                                    </p:anim>
                                    <p:anim calcmode="lin" valueType="num">
                                      <p:cBhvr additive="base">
                                        <p:cTn id="33" dur="500" fill="hold"/>
                                        <p:tgtEl>
                                          <p:spTgt spid="87"/>
                                        </p:tgtEl>
                                        <p:attrNameLst>
                                          <p:attrName>ppt_y</p:attrName>
                                        </p:attrNameLst>
                                      </p:cBhvr>
                                      <p:tavLst>
                                        <p:tav tm="0">
                                          <p:val>
                                            <p:strVal val="#ppt_y"/>
                                          </p:val>
                                        </p:tav>
                                        <p:tav tm="100000">
                                          <p:val>
                                            <p:strVal val="#ppt_y"/>
                                          </p:val>
                                        </p:tav>
                                      </p:tavLst>
                                    </p:anim>
                                  </p:childTnLst>
                                </p:cTn>
                              </p:par>
                            </p:childTnLst>
                          </p:cTn>
                        </p:par>
                        <p:par>
                          <p:cTn id="34" fill="hold">
                            <p:stCondLst>
                              <p:cond delay="3000"/>
                            </p:stCondLst>
                            <p:childTnLst>
                              <p:par>
                                <p:cTn id="35" presetID="2" presetClass="entr" presetSubtype="2" fill="hold" grpId="0" nodeType="afterEffect">
                                  <p:stCondLst>
                                    <p:cond delay="0"/>
                                  </p:stCondLst>
                                  <p:childTnLst>
                                    <p:set>
                                      <p:cBhvr>
                                        <p:cTn id="36" dur="1" fill="hold">
                                          <p:stCondLst>
                                            <p:cond delay="0"/>
                                          </p:stCondLst>
                                        </p:cTn>
                                        <p:tgtEl>
                                          <p:spTgt spid="22"/>
                                        </p:tgtEl>
                                        <p:attrNameLst>
                                          <p:attrName>style.visibility</p:attrName>
                                        </p:attrNameLst>
                                      </p:cBhvr>
                                      <p:to>
                                        <p:strVal val="visible"/>
                                      </p:to>
                                    </p:set>
                                    <p:anim calcmode="lin" valueType="num">
                                      <p:cBhvr additive="base">
                                        <p:cTn id="37" dur="500" fill="hold"/>
                                        <p:tgtEl>
                                          <p:spTgt spid="22"/>
                                        </p:tgtEl>
                                        <p:attrNameLst>
                                          <p:attrName>ppt_x</p:attrName>
                                        </p:attrNameLst>
                                      </p:cBhvr>
                                      <p:tavLst>
                                        <p:tav tm="0">
                                          <p:val>
                                            <p:strVal val="1+#ppt_w/2"/>
                                          </p:val>
                                        </p:tav>
                                        <p:tav tm="100000">
                                          <p:val>
                                            <p:strVal val="#ppt_x"/>
                                          </p:val>
                                        </p:tav>
                                      </p:tavLst>
                                    </p:anim>
                                    <p:anim calcmode="lin" valueType="num">
                                      <p:cBhvr additive="base">
                                        <p:cTn id="38" dur="500" fill="hold"/>
                                        <p:tgtEl>
                                          <p:spTgt spid="22"/>
                                        </p:tgtEl>
                                        <p:attrNameLst>
                                          <p:attrName>ppt_y</p:attrName>
                                        </p:attrNameLst>
                                      </p:cBhvr>
                                      <p:tavLst>
                                        <p:tav tm="0">
                                          <p:val>
                                            <p:strVal val="#ppt_y"/>
                                          </p:val>
                                        </p:tav>
                                        <p:tav tm="100000">
                                          <p:val>
                                            <p:strVal val="#ppt_y"/>
                                          </p:val>
                                        </p:tav>
                                      </p:tavLst>
                                    </p:anim>
                                  </p:childTnLst>
                                </p:cTn>
                              </p:par>
                            </p:childTnLst>
                          </p:cTn>
                        </p:par>
                        <p:par>
                          <p:cTn id="39" fill="hold">
                            <p:stCondLst>
                              <p:cond delay="3500"/>
                            </p:stCondLst>
                            <p:childTnLst>
                              <p:par>
                                <p:cTn id="40" presetID="2" presetClass="entr" presetSubtype="2" fill="hold" grpId="0" nodeType="afterEffect">
                                  <p:stCondLst>
                                    <p:cond delay="0"/>
                                  </p:stCondLst>
                                  <p:childTnLst>
                                    <p:set>
                                      <p:cBhvr>
                                        <p:cTn id="41" dur="1" fill="hold">
                                          <p:stCondLst>
                                            <p:cond delay="0"/>
                                          </p:stCondLst>
                                        </p:cTn>
                                        <p:tgtEl>
                                          <p:spTgt spid="28"/>
                                        </p:tgtEl>
                                        <p:attrNameLst>
                                          <p:attrName>style.visibility</p:attrName>
                                        </p:attrNameLst>
                                      </p:cBhvr>
                                      <p:to>
                                        <p:strVal val="visible"/>
                                      </p:to>
                                    </p:set>
                                    <p:anim calcmode="lin" valueType="num">
                                      <p:cBhvr additive="base">
                                        <p:cTn id="42" dur="500" fill="hold"/>
                                        <p:tgtEl>
                                          <p:spTgt spid="28"/>
                                        </p:tgtEl>
                                        <p:attrNameLst>
                                          <p:attrName>ppt_x</p:attrName>
                                        </p:attrNameLst>
                                      </p:cBhvr>
                                      <p:tavLst>
                                        <p:tav tm="0">
                                          <p:val>
                                            <p:strVal val="1+#ppt_w/2"/>
                                          </p:val>
                                        </p:tav>
                                        <p:tav tm="100000">
                                          <p:val>
                                            <p:strVal val="#ppt_x"/>
                                          </p:val>
                                        </p:tav>
                                      </p:tavLst>
                                    </p:anim>
                                    <p:anim calcmode="lin" valueType="num">
                                      <p:cBhvr additive="base">
                                        <p:cTn id="43" dur="500" fill="hold"/>
                                        <p:tgtEl>
                                          <p:spTgt spid="28"/>
                                        </p:tgtEl>
                                        <p:attrNameLst>
                                          <p:attrName>ppt_y</p:attrName>
                                        </p:attrNameLst>
                                      </p:cBhvr>
                                      <p:tavLst>
                                        <p:tav tm="0">
                                          <p:val>
                                            <p:strVal val="#ppt_y"/>
                                          </p:val>
                                        </p:tav>
                                        <p:tav tm="100000">
                                          <p:val>
                                            <p:strVal val="#ppt_y"/>
                                          </p:val>
                                        </p:tav>
                                      </p:tavLst>
                                    </p:anim>
                                  </p:childTnLst>
                                </p:cTn>
                              </p:par>
                            </p:childTnLst>
                          </p:cTn>
                        </p:par>
                        <p:par>
                          <p:cTn id="44" fill="hold">
                            <p:stCondLst>
                              <p:cond delay="4000"/>
                            </p:stCondLst>
                            <p:childTnLst>
                              <p:par>
                                <p:cTn id="45" presetID="2" presetClass="entr" presetSubtype="2" fill="hold" grpId="0" nodeType="afterEffect">
                                  <p:stCondLst>
                                    <p:cond delay="0"/>
                                  </p:stCondLst>
                                  <p:childTnLst>
                                    <p:set>
                                      <p:cBhvr>
                                        <p:cTn id="46" dur="1" fill="hold">
                                          <p:stCondLst>
                                            <p:cond delay="0"/>
                                          </p:stCondLst>
                                        </p:cTn>
                                        <p:tgtEl>
                                          <p:spTgt spid="2"/>
                                        </p:tgtEl>
                                        <p:attrNameLst>
                                          <p:attrName>style.visibility</p:attrName>
                                        </p:attrNameLst>
                                      </p:cBhvr>
                                      <p:to>
                                        <p:strVal val="visible"/>
                                      </p:to>
                                    </p:set>
                                    <p:anim calcmode="lin" valueType="num">
                                      <p:cBhvr additive="base">
                                        <p:cTn id="47" dur="500" fill="hold"/>
                                        <p:tgtEl>
                                          <p:spTgt spid="2"/>
                                        </p:tgtEl>
                                        <p:attrNameLst>
                                          <p:attrName>ppt_x</p:attrName>
                                        </p:attrNameLst>
                                      </p:cBhvr>
                                      <p:tavLst>
                                        <p:tav tm="0">
                                          <p:val>
                                            <p:strVal val="1+#ppt_w/2"/>
                                          </p:val>
                                        </p:tav>
                                        <p:tav tm="100000">
                                          <p:val>
                                            <p:strVal val="#ppt_x"/>
                                          </p:val>
                                        </p:tav>
                                      </p:tavLst>
                                    </p:anim>
                                    <p:anim calcmode="lin" valueType="num">
                                      <p:cBhvr additive="base">
                                        <p:cTn id="48"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ldLvl="0" animBg="1"/>
      <p:bldP spid="3" grpId="0"/>
      <p:bldP spid="79" grpId="0" bldLvl="0" animBg="1"/>
      <p:bldP spid="83" grpId="0" bldLvl="0" animBg="1"/>
      <p:bldP spid="87" grpId="0" bldLvl="0" animBg="1"/>
      <p:bldP spid="4" grpId="0" bldLvl="0" animBg="1"/>
      <p:bldP spid="22" grpId="0" bldLvl="0" animBg="1"/>
      <p:bldP spid="28" grpId="0" bldLvl="0" animBg="1"/>
      <p:bldP spid="2" grpId="0" bldLvl="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1" cstate="screen">
            <a:lum/>
          </a:blip>
          <a:srcRect/>
          <a:stretch>
            <a:fillRect/>
          </a:stretch>
        </a:blipFill>
        <a:effectLst/>
      </p:bgPr>
    </p:bg>
    <p:spTree>
      <p:nvGrpSpPr>
        <p:cNvPr id="1" name=""/>
        <p:cNvGrpSpPr/>
        <p:nvPr/>
      </p:nvGrpSpPr>
      <p:grpSpPr>
        <a:xfrm>
          <a:off x="0" y="0"/>
          <a:ext cx="0" cy="0"/>
          <a:chOff x="0" y="0"/>
          <a:chExt cx="0" cy="0"/>
        </a:xfrm>
      </p:grpSpPr>
      <p:sp>
        <p:nvSpPr>
          <p:cNvPr id="2" name="椭圆 1"/>
          <p:cNvSpPr/>
          <p:nvPr/>
        </p:nvSpPr>
        <p:spPr>
          <a:xfrm>
            <a:off x="3819635" y="1089058"/>
            <a:ext cx="1500028" cy="1500028"/>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2483768" y="2717376"/>
            <a:ext cx="4171762" cy="375920"/>
          </a:xfrm>
          <a:prstGeom prst="rect">
            <a:avLst/>
          </a:prstGeom>
          <a:noFill/>
        </p:spPr>
        <p:txBody>
          <a:bodyPr wrap="square" lIns="68580" tIns="34290" rIns="68580" bIns="34290" rtlCol="0">
            <a:spAutoFit/>
          </a:bodyPr>
          <a:lstStyle/>
          <a:p>
            <a:pPr algn="ctr"/>
            <a:r>
              <a:rPr lang="en-US" altLang="zh-CN" sz="2000" b="1" dirty="0">
                <a:solidFill>
                  <a:schemeClr val="tx1">
                    <a:lumMod val="65000"/>
                    <a:lumOff val="35000"/>
                  </a:schemeClr>
                </a:solidFill>
                <a:cs typeface="+mn-ea"/>
                <a:sym typeface="+mn-lt"/>
              </a:rPr>
              <a:t>POWERLINE EMR SENSING</a:t>
            </a:r>
            <a:endParaRPr lang="en-US" altLang="zh-CN" sz="2000" b="1" dirty="0">
              <a:solidFill>
                <a:schemeClr val="tx1">
                  <a:lumMod val="65000"/>
                  <a:lumOff val="35000"/>
                </a:schemeClr>
              </a:solidFill>
              <a:cs typeface="+mn-ea"/>
              <a:sym typeface="+mn-lt"/>
            </a:endParaRPr>
          </a:p>
        </p:txBody>
      </p:sp>
      <p:sp>
        <p:nvSpPr>
          <p:cNvPr id="95" name="文本框 11"/>
          <p:cNvSpPr txBox="1"/>
          <p:nvPr/>
        </p:nvSpPr>
        <p:spPr>
          <a:xfrm>
            <a:off x="3705856" y="1430897"/>
            <a:ext cx="1732894" cy="837565"/>
          </a:xfrm>
          <a:prstGeom prst="rect">
            <a:avLst/>
          </a:prstGeom>
          <a:noFill/>
        </p:spPr>
        <p:txBody>
          <a:bodyPr wrap="square" lIns="68580" tIns="34290" rIns="68580" bIns="34290" rtlCol="0">
            <a:spAutoFit/>
          </a:bodyPr>
          <a:lstStyle/>
          <a:p>
            <a:pPr algn="ctr">
              <a:lnSpc>
                <a:spcPts val="3000"/>
              </a:lnSpc>
            </a:pPr>
            <a:r>
              <a:rPr lang="en-US" altLang="zh-CN" sz="5400" dirty="0">
                <a:solidFill>
                  <a:schemeClr val="bg1"/>
                </a:solidFill>
                <a:cs typeface="+mn-ea"/>
                <a:sym typeface="+mn-lt"/>
              </a:rPr>
              <a:t>01</a:t>
            </a:r>
            <a:endParaRPr lang="zh-CN" altLang="en-US" sz="5400" dirty="0">
              <a:solidFill>
                <a:schemeClr val="bg1"/>
              </a:solidFill>
              <a:cs typeface="+mn-ea"/>
              <a:sym typeface="+mn-lt"/>
            </a:endParaRPr>
          </a:p>
          <a:p>
            <a:pPr algn="ctr">
              <a:lnSpc>
                <a:spcPts val="3000"/>
              </a:lnSpc>
            </a:pPr>
            <a:r>
              <a:rPr lang="en-US" altLang="zh-CN" sz="2400" dirty="0">
                <a:solidFill>
                  <a:schemeClr val="bg1"/>
                </a:solidFill>
                <a:cs typeface="+mn-ea"/>
                <a:sym typeface="+mn-lt"/>
              </a:rPr>
              <a:t>SECTION </a:t>
            </a:r>
            <a:endParaRPr lang="en-US" altLang="zh-CN" sz="2400" dirty="0">
              <a:solidFill>
                <a:schemeClr val="bg1"/>
              </a:solidFill>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600"/>
                                        <p:tgtEl>
                                          <p:spTgt spid="2"/>
                                        </p:tgtEl>
                                      </p:cBhvr>
                                    </p:animEffect>
                                  </p:childTnLst>
                                </p:cTn>
                              </p:par>
                            </p:childTnLst>
                          </p:cTn>
                        </p:par>
                        <p:par>
                          <p:cTn id="8" fill="hold">
                            <p:stCondLst>
                              <p:cond delay="1000"/>
                            </p:stCondLst>
                            <p:childTnLst>
                              <p:par>
                                <p:cTn id="9" presetID="53" presetClass="entr" presetSubtype="16" fill="hold" grpId="0" nodeType="afterEffect">
                                  <p:stCondLst>
                                    <p:cond delay="0"/>
                                  </p:stCondLst>
                                  <p:childTnLst>
                                    <p:set>
                                      <p:cBhvr>
                                        <p:cTn id="10" dur="1" fill="hold">
                                          <p:stCondLst>
                                            <p:cond delay="0"/>
                                          </p:stCondLst>
                                        </p:cTn>
                                        <p:tgtEl>
                                          <p:spTgt spid="95"/>
                                        </p:tgtEl>
                                        <p:attrNameLst>
                                          <p:attrName>style.visibility</p:attrName>
                                        </p:attrNameLst>
                                      </p:cBhvr>
                                      <p:to>
                                        <p:strVal val="visible"/>
                                      </p:to>
                                    </p:set>
                                    <p:anim calcmode="lin" valueType="num">
                                      <p:cBhvr>
                                        <p:cTn id="11" dur="500" fill="hold"/>
                                        <p:tgtEl>
                                          <p:spTgt spid="95"/>
                                        </p:tgtEl>
                                        <p:attrNameLst>
                                          <p:attrName>ppt_w</p:attrName>
                                        </p:attrNameLst>
                                      </p:cBhvr>
                                      <p:tavLst>
                                        <p:tav tm="0">
                                          <p:val>
                                            <p:fltVal val="0"/>
                                          </p:val>
                                        </p:tav>
                                        <p:tav tm="100000">
                                          <p:val>
                                            <p:strVal val="#ppt_w"/>
                                          </p:val>
                                        </p:tav>
                                      </p:tavLst>
                                    </p:anim>
                                    <p:anim calcmode="lin" valueType="num">
                                      <p:cBhvr>
                                        <p:cTn id="12" dur="500" fill="hold"/>
                                        <p:tgtEl>
                                          <p:spTgt spid="95"/>
                                        </p:tgtEl>
                                        <p:attrNameLst>
                                          <p:attrName>ppt_h</p:attrName>
                                        </p:attrNameLst>
                                      </p:cBhvr>
                                      <p:tavLst>
                                        <p:tav tm="0">
                                          <p:val>
                                            <p:fltVal val="0"/>
                                          </p:val>
                                        </p:tav>
                                        <p:tav tm="100000">
                                          <p:val>
                                            <p:strVal val="#ppt_h"/>
                                          </p:val>
                                        </p:tav>
                                      </p:tavLst>
                                    </p:anim>
                                    <p:animEffect transition="in" filter="fade">
                                      <p:cBhvr>
                                        <p:cTn id="13" dur="500"/>
                                        <p:tgtEl>
                                          <p:spTgt spid="95"/>
                                        </p:tgtEl>
                                      </p:cBhvr>
                                    </p:animEffect>
                                  </p:childTnLst>
                                </p:cTn>
                              </p:par>
                            </p:childTnLst>
                          </p:cTn>
                        </p:par>
                        <p:par>
                          <p:cTn id="14" fill="hold">
                            <p:stCondLst>
                              <p:cond delay="1500"/>
                            </p:stCondLst>
                            <p:childTnLst>
                              <p:par>
                                <p:cTn id="15" presetID="41" presetClass="entr" presetSubtype="0" fill="hold" grpId="0" nodeType="afterEffect">
                                  <p:stCondLst>
                                    <p:cond delay="0"/>
                                  </p:stCondLst>
                                  <p:iterate type="lt">
                                    <p:tmPct val="10000"/>
                                  </p:iterate>
                                  <p:childTnLst>
                                    <p:set>
                                      <p:cBhvr>
                                        <p:cTn id="16" dur="1" fill="hold">
                                          <p:stCondLst>
                                            <p:cond delay="0"/>
                                          </p:stCondLst>
                                        </p:cTn>
                                        <p:tgtEl>
                                          <p:spTgt spid="12"/>
                                        </p:tgtEl>
                                        <p:attrNameLst>
                                          <p:attrName>style.visibility</p:attrName>
                                        </p:attrNameLst>
                                      </p:cBhvr>
                                      <p:to>
                                        <p:strVal val="visible"/>
                                      </p:to>
                                    </p:set>
                                    <p:anim calcmode="lin" valueType="num">
                                      <p:cBhvr>
                                        <p:cTn id="17" dur="500" fill="hold"/>
                                        <p:tgtEl>
                                          <p:spTgt spid="12"/>
                                        </p:tgtEl>
                                        <p:attrNameLst>
                                          <p:attrName>ppt_x</p:attrName>
                                        </p:attrNameLst>
                                      </p:cBhvr>
                                      <p:tavLst>
                                        <p:tav tm="0">
                                          <p:val>
                                            <p:strVal val="#ppt_x"/>
                                          </p:val>
                                        </p:tav>
                                        <p:tav tm="50000">
                                          <p:val>
                                            <p:strVal val="#ppt_x+.1"/>
                                          </p:val>
                                        </p:tav>
                                        <p:tav tm="100000">
                                          <p:val>
                                            <p:strVal val="#ppt_x"/>
                                          </p:val>
                                        </p:tav>
                                      </p:tavLst>
                                    </p:anim>
                                    <p:anim calcmode="lin" valueType="num">
                                      <p:cBhvr>
                                        <p:cTn id="18" dur="500" fill="hold"/>
                                        <p:tgtEl>
                                          <p:spTgt spid="12"/>
                                        </p:tgtEl>
                                        <p:attrNameLst>
                                          <p:attrName>ppt_y</p:attrName>
                                        </p:attrNameLst>
                                      </p:cBhvr>
                                      <p:tavLst>
                                        <p:tav tm="0">
                                          <p:val>
                                            <p:strVal val="#ppt_y"/>
                                          </p:val>
                                        </p:tav>
                                        <p:tav tm="100000">
                                          <p:val>
                                            <p:strVal val="#ppt_y"/>
                                          </p:val>
                                        </p:tav>
                                      </p:tavLst>
                                    </p:anim>
                                    <p:anim calcmode="lin" valueType="num">
                                      <p:cBhvr>
                                        <p:cTn id="19" dur="500" fill="hold"/>
                                        <p:tgtEl>
                                          <p:spTgt spid="12"/>
                                        </p:tgtEl>
                                        <p:attrNameLst>
                                          <p:attrName>ppt_h</p:attrName>
                                        </p:attrNameLst>
                                      </p:cBhvr>
                                      <p:tavLst>
                                        <p:tav tm="0">
                                          <p:val>
                                            <p:strVal val="#ppt_h/10"/>
                                          </p:val>
                                        </p:tav>
                                        <p:tav tm="50000">
                                          <p:val>
                                            <p:strVal val="#ppt_h+.01"/>
                                          </p:val>
                                        </p:tav>
                                        <p:tav tm="100000">
                                          <p:val>
                                            <p:strVal val="#ppt_h"/>
                                          </p:val>
                                        </p:tav>
                                      </p:tavLst>
                                    </p:anim>
                                    <p:anim calcmode="lin" valueType="num">
                                      <p:cBhvr>
                                        <p:cTn id="20" dur="500" fill="hold"/>
                                        <p:tgtEl>
                                          <p:spTgt spid="12"/>
                                        </p:tgtEl>
                                        <p:attrNameLst>
                                          <p:attrName>ppt_w</p:attrName>
                                        </p:attrNameLst>
                                      </p:cBhvr>
                                      <p:tavLst>
                                        <p:tav tm="0">
                                          <p:val>
                                            <p:strVal val="#ppt_w/10"/>
                                          </p:val>
                                        </p:tav>
                                        <p:tav tm="50000">
                                          <p:val>
                                            <p:strVal val="#ppt_w+.01"/>
                                          </p:val>
                                        </p:tav>
                                        <p:tav tm="100000">
                                          <p:val>
                                            <p:strVal val="#ppt_w"/>
                                          </p:val>
                                        </p:tav>
                                      </p:tavLst>
                                    </p:anim>
                                    <p:animEffect transition="in" filter="fade">
                                      <p:cBhvr>
                                        <p:cTn id="21" dur="500" tmFilter="0,0; .5, 1; 1, 1"/>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12" grpId="0"/>
      <p:bldP spid="9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nvSpPr>
        <p:spPr>
          <a:xfrm>
            <a:off x="92075" y="187325"/>
            <a:ext cx="5263515" cy="560705"/>
          </a:xfrm>
          <a:prstGeom prst="rect">
            <a:avLst/>
          </a:prstGeom>
          <a:noFill/>
        </p:spPr>
        <p:txBody>
          <a:bodyPr wrap="square" lIns="68580" tIns="34290" rIns="68580" bIns="34290" rtlCol="0">
            <a:spAutoFit/>
          </a:bodyPr>
          <a:lstStyle/>
          <a:p>
            <a:pPr algn="ctr"/>
            <a:r>
              <a:rPr lang="en-US" altLang="zh-CN" sz="3200" b="1" dirty="0">
                <a:solidFill>
                  <a:schemeClr val="tx1">
                    <a:lumMod val="65000"/>
                    <a:lumOff val="35000"/>
                  </a:schemeClr>
                </a:solidFill>
                <a:latin typeface="华文中宋" panose="02010600040101010101" charset="-122"/>
                <a:ea typeface="华文中宋" panose="02010600040101010101" charset="-122"/>
                <a:cs typeface="+mn-ea"/>
                <a:sym typeface="+mn-lt"/>
              </a:rPr>
              <a:t>1. INTRODUCTION</a:t>
            </a:r>
            <a:endParaRPr lang="en-US" altLang="zh-CN" sz="3200" b="1" dirty="0">
              <a:solidFill>
                <a:schemeClr val="tx1">
                  <a:lumMod val="65000"/>
                  <a:lumOff val="35000"/>
                </a:schemeClr>
              </a:solidFill>
              <a:latin typeface="华文中宋" panose="02010600040101010101" charset="-122"/>
              <a:ea typeface="华文中宋" panose="02010600040101010101" charset="-122"/>
              <a:cs typeface="+mn-ea"/>
              <a:sym typeface="+mn-lt"/>
            </a:endParaRPr>
          </a:p>
        </p:txBody>
      </p:sp>
      <p:cxnSp>
        <p:nvCxnSpPr>
          <p:cNvPr id="3" name="直接连接符 2"/>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496570" y="995045"/>
            <a:ext cx="8172450" cy="2676525"/>
          </a:xfrm>
          <a:prstGeom prst="rect">
            <a:avLst/>
          </a:prstGeom>
          <a:noFill/>
        </p:spPr>
        <p:txBody>
          <a:bodyPr wrap="none" rtlCol="0">
            <a:spAutoFit/>
          </a:bodyPr>
          <a:p>
            <a:pPr marL="342900" indent="-342900">
              <a:buFont typeface="Wingdings" panose="05000000000000000000" charset="0"/>
              <a:buChar char="Ø"/>
            </a:pPr>
            <a:r>
              <a:rPr lang="en-US" altLang="zh-CN" sz="2400">
                <a:latin typeface="华文中宋" panose="02010600040101010101" charset="-122"/>
                <a:ea typeface="华文中宋" panose="02010600040101010101" charset="-122"/>
              </a:rPr>
              <a:t>Indoor localization,</a:t>
            </a:r>
            <a:endParaRPr lang="en-US" altLang="zh-CN" sz="2400">
              <a:latin typeface="华文中宋" panose="02010600040101010101" charset="-122"/>
              <a:ea typeface="华文中宋" panose="02010600040101010101" charset="-122"/>
            </a:endParaRPr>
          </a:p>
          <a:p>
            <a:pPr marL="342900" indent="-342900">
              <a:buFont typeface="Wingdings" panose="05000000000000000000" charset="0"/>
              <a:buChar char="Ø"/>
            </a:pPr>
            <a:endParaRPr lang="en-US" altLang="zh-CN" sz="2400">
              <a:latin typeface="华文中宋" panose="02010600040101010101" charset="-122"/>
              <a:ea typeface="华文中宋" panose="02010600040101010101" charset="-122"/>
            </a:endParaRPr>
          </a:p>
          <a:p>
            <a:pPr marL="342900" indent="-342900">
              <a:buFont typeface="Wingdings" panose="05000000000000000000" charset="0"/>
              <a:buChar char="Ø"/>
            </a:pPr>
            <a:r>
              <a:rPr lang="en-US" altLang="zh-CN" sz="2400">
                <a:latin typeface="华文中宋" panose="02010600040101010101" charset="-122"/>
                <a:ea typeface="华文中宋" panose="02010600040101010101" charset="-122"/>
              </a:rPr>
              <a:t>Various RF, VL, imaging, acoustics, geomagnetism,</a:t>
            </a:r>
            <a:endParaRPr lang="en-US" altLang="zh-CN" sz="2400">
              <a:latin typeface="华文中宋" panose="02010600040101010101" charset="-122"/>
              <a:ea typeface="华文中宋" panose="02010600040101010101" charset="-122"/>
            </a:endParaRPr>
          </a:p>
          <a:p>
            <a:pPr marL="342900" indent="-342900">
              <a:buFont typeface="Wingdings" panose="05000000000000000000" charset="0"/>
              <a:buChar char="Ø"/>
            </a:pPr>
            <a:endParaRPr lang="en-US" altLang="zh-CN" sz="2400">
              <a:latin typeface="华文中宋" panose="02010600040101010101" charset="-122"/>
              <a:ea typeface="华文中宋" panose="02010600040101010101" charset="-122"/>
            </a:endParaRPr>
          </a:p>
          <a:p>
            <a:pPr marL="342900" indent="-342900">
              <a:buFont typeface="Wingdings" panose="05000000000000000000" charset="0"/>
              <a:buChar char="Ø"/>
            </a:pPr>
            <a:r>
              <a:rPr lang="en-US" altLang="zh-CN" sz="2400">
                <a:latin typeface="华文中宋" panose="02010600040101010101" charset="-122"/>
                <a:ea typeface="华文中宋" panose="02010600040101010101" charset="-122"/>
              </a:rPr>
              <a:t>Each sensing modality bears limitation,</a:t>
            </a:r>
            <a:endParaRPr lang="en-US" altLang="zh-CN" sz="2400">
              <a:latin typeface="华文中宋" panose="02010600040101010101" charset="-122"/>
              <a:ea typeface="华文中宋" panose="02010600040101010101" charset="-122"/>
            </a:endParaRPr>
          </a:p>
          <a:p>
            <a:pPr marL="342900" indent="-342900">
              <a:buFont typeface="Wingdings" panose="05000000000000000000" charset="0"/>
              <a:buChar char="Ø"/>
            </a:pPr>
            <a:endParaRPr lang="en-US" altLang="zh-CN" sz="2400">
              <a:latin typeface="华文中宋" panose="02010600040101010101" charset="-122"/>
              <a:ea typeface="华文中宋" panose="02010600040101010101" charset="-122"/>
            </a:endParaRPr>
          </a:p>
          <a:p>
            <a:pPr marL="342900" indent="-342900">
              <a:buFont typeface="Wingdings" panose="05000000000000000000" charset="0"/>
              <a:buChar char="Ø"/>
            </a:pPr>
            <a:endParaRPr lang="en-US" altLang="zh-CN" sz="2400">
              <a:latin typeface="华文中宋" panose="02010600040101010101" charset="-122"/>
              <a:ea typeface="华文中宋" panose="02010600040101010101" charset="-122"/>
            </a:endParaRP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6"/>
                                        </p:tgtEl>
                                        <p:attrNameLst>
                                          <p:attrName>style.visibility</p:attrName>
                                        </p:attrNameLst>
                                      </p:cBhvr>
                                      <p:to>
                                        <p:strVal val="visible"/>
                                      </p:to>
                                    </p:set>
                                    <p:anim calcmode="lin" valueType="num">
                                      <p:cBhvr>
                                        <p:cTn id="7" dur="500" fill="hold"/>
                                        <p:tgtEl>
                                          <p:spTgt spid="16"/>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6"/>
                                        </p:tgtEl>
                                        <p:attrNameLst>
                                          <p:attrName>ppt_y</p:attrName>
                                        </p:attrNameLst>
                                      </p:cBhvr>
                                      <p:tavLst>
                                        <p:tav tm="0">
                                          <p:val>
                                            <p:strVal val="#ppt_y"/>
                                          </p:val>
                                        </p:tav>
                                        <p:tav tm="100000">
                                          <p:val>
                                            <p:strVal val="#ppt_y"/>
                                          </p:val>
                                        </p:tav>
                                      </p:tavLst>
                                    </p:anim>
                                    <p:anim calcmode="lin" valueType="num">
                                      <p:cBhvr>
                                        <p:cTn id="9" dur="500" fill="hold"/>
                                        <p:tgtEl>
                                          <p:spTgt spid="16"/>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6"/>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6"/>
                                        </p:tgtEl>
                                      </p:cBhvr>
                                    </p:animEffect>
                                  </p:childTnLst>
                                </p:cTn>
                              </p:par>
                            </p:childTnLst>
                          </p:cTn>
                        </p:par>
                        <p:par>
                          <p:cTn id="12" fill="hold">
                            <p:stCondLst>
                              <p:cond delay="1200"/>
                            </p:stCondLst>
                            <p:childTnLst>
                              <p:par>
                                <p:cTn id="13" presetID="22" presetClass="entr" presetSubtype="8"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left)">
                                      <p:cBhvr>
                                        <p:cTn id="15" dur="3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7" presetClass="entr" presetSubtype="4" fill="hold" grpId="0" nodeType="clickEffect">
                                  <p:stCondLst>
                                    <p:cond delay="0"/>
                                  </p:stCondLst>
                                  <p:childTnLst>
                                    <p:set>
                                      <p:cBhvr>
                                        <p:cTn id="19" dur="2000" fill="hold">
                                          <p:stCondLst>
                                            <p:cond delay="0"/>
                                          </p:stCondLst>
                                        </p:cTn>
                                        <p:tgtEl>
                                          <p:spTgt spid="5"/>
                                        </p:tgtEl>
                                        <p:attrNameLst>
                                          <p:attrName>style.visibility</p:attrName>
                                        </p:attrNameLst>
                                      </p:cBhvr>
                                      <p:to>
                                        <p:strVal val="visible"/>
                                      </p:to>
                                    </p:set>
                                    <p:anim calcmode="lin" valueType="num">
                                      <p:cBhvr additive="base">
                                        <p:cTn id="20" dur="2000" fill="hold"/>
                                        <p:tgtEl>
                                          <p:spTgt spid="5"/>
                                        </p:tgtEl>
                                        <p:attrNameLst>
                                          <p:attrName>ppt_x</p:attrName>
                                        </p:attrNameLst>
                                      </p:cBhvr>
                                      <p:tavLst>
                                        <p:tav tm="0">
                                          <p:val>
                                            <p:strVal val="#ppt_x"/>
                                          </p:val>
                                        </p:tav>
                                        <p:tav tm="100000">
                                          <p:val>
                                            <p:strVal val="#ppt_x"/>
                                          </p:val>
                                        </p:tav>
                                      </p:tavLst>
                                    </p:anim>
                                    <p:anim calcmode="lin" valueType="num">
                                      <p:cBhvr additive="base">
                                        <p:cTn id="21" dur="20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nvSpPr>
        <p:spPr>
          <a:xfrm>
            <a:off x="493395" y="164465"/>
            <a:ext cx="4262120" cy="560705"/>
          </a:xfrm>
          <a:prstGeom prst="rect">
            <a:avLst/>
          </a:prstGeom>
          <a:noFill/>
        </p:spPr>
        <p:txBody>
          <a:bodyPr wrap="square" lIns="68580" tIns="34290" rIns="68580" bIns="34290" rtlCol="0">
            <a:spAutoFit/>
          </a:bodyPr>
          <a:lstStyle/>
          <a:p>
            <a:pPr algn="ctr"/>
            <a:r>
              <a:rPr lang="en-US" altLang="zh-CN" sz="3200" b="1" dirty="0">
                <a:solidFill>
                  <a:schemeClr val="tx1">
                    <a:lumMod val="65000"/>
                    <a:lumOff val="35000"/>
                  </a:schemeClr>
                </a:solidFill>
                <a:latin typeface="华文中宋" panose="02010600040101010101" charset="-122"/>
                <a:ea typeface="华文中宋" panose="02010600040101010101" charset="-122"/>
                <a:cs typeface="+mn-ea"/>
                <a:sym typeface="+mn-lt"/>
              </a:rPr>
              <a:t>1. INTRODUCTION</a:t>
            </a:r>
            <a:endParaRPr lang="en-US" altLang="zh-CN" sz="3200" b="1" dirty="0">
              <a:solidFill>
                <a:schemeClr val="tx1">
                  <a:lumMod val="65000"/>
                  <a:lumOff val="35000"/>
                </a:schemeClr>
              </a:solidFill>
              <a:latin typeface="华文中宋" panose="02010600040101010101" charset="-122"/>
              <a:ea typeface="华文中宋" panose="02010600040101010101" charset="-122"/>
              <a:cs typeface="+mn-ea"/>
              <a:sym typeface="+mn-lt"/>
            </a:endParaRPr>
          </a:p>
        </p:txBody>
      </p:sp>
      <p:cxnSp>
        <p:nvCxnSpPr>
          <p:cNvPr id="3" name="直接连接符 2"/>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356235" y="827405"/>
            <a:ext cx="8335645" cy="3784600"/>
          </a:xfrm>
          <a:prstGeom prst="rect">
            <a:avLst/>
          </a:prstGeom>
          <a:noFill/>
        </p:spPr>
        <p:txBody>
          <a:bodyPr wrap="square" rtlCol="0">
            <a:spAutoFit/>
          </a:bodyPr>
          <a:p>
            <a:pPr marL="342900" indent="-342900">
              <a:buFont typeface="Wingdings" panose="05000000000000000000" charset="0"/>
              <a:buChar char="Ø"/>
            </a:pPr>
            <a:r>
              <a:rPr lang="en-US" altLang="zh-CN" sz="2400">
                <a:latin typeface="华文中宋" panose="02010600040101010101" charset="-122"/>
                <a:ea typeface="华文中宋" panose="02010600040101010101" charset="-122"/>
              </a:rPr>
              <a:t>Explores a new modality,</a:t>
            </a:r>
            <a:endParaRPr lang="en-US" altLang="zh-CN" sz="2400">
              <a:latin typeface="华文中宋" panose="02010600040101010101" charset="-122"/>
              <a:ea typeface="华文中宋" panose="02010600040101010101" charset="-122"/>
            </a:endParaRPr>
          </a:p>
          <a:p>
            <a:pPr marL="342900" indent="-342900">
              <a:buFont typeface="Wingdings" panose="05000000000000000000" charset="0"/>
              <a:buChar char="Ø"/>
            </a:pPr>
            <a:endParaRPr lang="en-US" altLang="zh-CN" sz="2400">
              <a:latin typeface="华文中宋" panose="02010600040101010101" charset="-122"/>
              <a:ea typeface="华文中宋" panose="02010600040101010101" charset="-122"/>
            </a:endParaRPr>
          </a:p>
          <a:p>
            <a:pPr marL="342900" indent="-342900">
              <a:buFont typeface="Wingdings" panose="05000000000000000000" charset="0"/>
              <a:buChar char="Ø"/>
            </a:pPr>
            <a:r>
              <a:rPr lang="en-US" altLang="zh-CN" sz="2400">
                <a:latin typeface="华文中宋" panose="02010600040101010101" charset="-122"/>
                <a:ea typeface="华文中宋" panose="02010600040101010101" charset="-122"/>
              </a:rPr>
              <a:t>Noise induced by the power network EMF, undeirable, often removed by filters,</a:t>
            </a:r>
            <a:endParaRPr lang="en-US" altLang="zh-CN" sz="2400">
              <a:latin typeface="华文中宋" panose="02010600040101010101" charset="-122"/>
              <a:ea typeface="华文中宋" panose="02010600040101010101" charset="-122"/>
            </a:endParaRPr>
          </a:p>
          <a:p>
            <a:pPr marL="342900" indent="-342900">
              <a:buFont typeface="Wingdings" panose="05000000000000000000" charset="0"/>
              <a:buChar char="Ø"/>
            </a:pPr>
            <a:endParaRPr lang="en-US" altLang="zh-CN" sz="2400">
              <a:latin typeface="华文中宋" panose="02010600040101010101" charset="-122"/>
              <a:ea typeface="华文中宋" panose="02010600040101010101" charset="-122"/>
            </a:endParaRPr>
          </a:p>
          <a:p>
            <a:pPr marL="342900" indent="-342900">
              <a:buFont typeface="Wingdings" panose="05000000000000000000" charset="0"/>
              <a:buChar char="Ø"/>
            </a:pPr>
            <a:r>
              <a:rPr lang="en-US" altLang="zh-CN" sz="2400">
                <a:latin typeface="华文中宋" panose="02010600040101010101" charset="-122"/>
                <a:ea typeface="华文中宋" panose="02010600040101010101" charset="-122"/>
              </a:rPr>
              <a:t>Recent studies leveraged period and synchronous,EMR's time-related properties have been the focus of existing studies, </a:t>
            </a:r>
            <a:endParaRPr lang="en-US" altLang="zh-CN" sz="2400">
              <a:latin typeface="华文中宋" panose="02010600040101010101" charset="-122"/>
              <a:ea typeface="华文中宋" panose="02010600040101010101" charset="-122"/>
            </a:endParaRPr>
          </a:p>
          <a:p>
            <a:pPr marL="342900" indent="-342900">
              <a:buFont typeface="Wingdings" panose="05000000000000000000" charset="0"/>
              <a:buChar char="Ø"/>
            </a:pPr>
            <a:endParaRPr lang="en-US" altLang="zh-CN" sz="2400">
              <a:latin typeface="华文中宋" panose="02010600040101010101" charset="-122"/>
              <a:ea typeface="华文中宋" panose="02010600040101010101" charset="-122"/>
            </a:endParaRPr>
          </a:p>
          <a:p>
            <a:pPr marL="342900" indent="-342900">
              <a:buFont typeface="Wingdings" panose="05000000000000000000" charset="0"/>
              <a:buChar char="Ø"/>
            </a:pPr>
            <a:r>
              <a:rPr lang="en-US" altLang="zh-CN" sz="2400">
                <a:latin typeface="华文中宋" panose="02010600040101010101" charset="-122"/>
                <a:ea typeface="华文中宋" panose="02010600040101010101" charset="-122"/>
              </a:rPr>
              <a:t>Spatial properties have no systematic research.</a:t>
            </a:r>
            <a:endParaRPr lang="en-US" altLang="zh-CN" sz="2400">
              <a:latin typeface="华文中宋" panose="02010600040101010101" charset="-122"/>
              <a:ea typeface="华文中宋" panose="02010600040101010101" charset="-122"/>
            </a:endParaRP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6"/>
                                        </p:tgtEl>
                                        <p:attrNameLst>
                                          <p:attrName>style.visibility</p:attrName>
                                        </p:attrNameLst>
                                      </p:cBhvr>
                                      <p:to>
                                        <p:strVal val="visible"/>
                                      </p:to>
                                    </p:set>
                                    <p:anim calcmode="lin" valueType="num">
                                      <p:cBhvr>
                                        <p:cTn id="7" dur="500" fill="hold"/>
                                        <p:tgtEl>
                                          <p:spTgt spid="16"/>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6"/>
                                        </p:tgtEl>
                                        <p:attrNameLst>
                                          <p:attrName>ppt_y</p:attrName>
                                        </p:attrNameLst>
                                      </p:cBhvr>
                                      <p:tavLst>
                                        <p:tav tm="0">
                                          <p:val>
                                            <p:strVal val="#ppt_y"/>
                                          </p:val>
                                        </p:tav>
                                        <p:tav tm="100000">
                                          <p:val>
                                            <p:strVal val="#ppt_y"/>
                                          </p:val>
                                        </p:tav>
                                      </p:tavLst>
                                    </p:anim>
                                    <p:anim calcmode="lin" valueType="num">
                                      <p:cBhvr>
                                        <p:cTn id="9" dur="500" fill="hold"/>
                                        <p:tgtEl>
                                          <p:spTgt spid="16"/>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6"/>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6"/>
                                        </p:tgtEl>
                                      </p:cBhvr>
                                    </p:animEffect>
                                  </p:childTnLst>
                                </p:cTn>
                              </p:par>
                            </p:childTnLst>
                          </p:cTn>
                        </p:par>
                      </p:childTnLst>
                    </p:cTn>
                  </p:par>
                  <p:par>
                    <p:cTn id="12" fill="hold">
                      <p:stCondLst>
                        <p:cond delay="indefinite"/>
                      </p:stCondLst>
                      <p:childTnLst>
                        <p:par>
                          <p:cTn id="13" fill="hold">
                            <p:stCondLst>
                              <p:cond delay="0"/>
                            </p:stCondLst>
                            <p:childTnLst>
                              <p:par>
                                <p:cTn id="14" presetID="21" presetClass="entr" presetSubtype="1" fill="hold" grpId="0" nodeType="clickEffect">
                                  <p:stCondLst>
                                    <p:cond delay="0"/>
                                  </p:stCondLst>
                                  <p:childTnLst>
                                    <p:set>
                                      <p:cBhvr>
                                        <p:cTn id="15" dur="1000" fill="hold">
                                          <p:stCondLst>
                                            <p:cond delay="0"/>
                                          </p:stCondLst>
                                        </p:cTn>
                                        <p:tgtEl>
                                          <p:spTgt spid="5"/>
                                        </p:tgtEl>
                                        <p:attrNameLst>
                                          <p:attrName>style.visibility</p:attrName>
                                        </p:attrNameLst>
                                      </p:cBhvr>
                                      <p:to>
                                        <p:strVal val="visible"/>
                                      </p:to>
                                    </p:set>
                                    <p:animEffect transition="in" filter="wheel(1)">
                                      <p:cBhvr>
                                        <p:cTn id="16"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nvSpPr>
        <p:spPr>
          <a:xfrm>
            <a:off x="151130" y="157480"/>
            <a:ext cx="4876800" cy="560705"/>
          </a:xfrm>
          <a:prstGeom prst="rect">
            <a:avLst/>
          </a:prstGeom>
          <a:noFill/>
        </p:spPr>
        <p:txBody>
          <a:bodyPr wrap="square" lIns="68580" tIns="34290" rIns="68580" bIns="34290" rtlCol="0">
            <a:spAutoFit/>
          </a:bodyPr>
          <a:lstStyle/>
          <a:p>
            <a:pPr algn="ctr"/>
            <a:r>
              <a:rPr lang="en-US" altLang="zh-CN" sz="3200" b="1" dirty="0">
                <a:solidFill>
                  <a:schemeClr val="tx1">
                    <a:lumMod val="65000"/>
                    <a:lumOff val="35000"/>
                  </a:schemeClr>
                </a:solidFill>
                <a:latin typeface="华文中宋" panose="02010600040101010101" charset="-122"/>
                <a:ea typeface="华文中宋" panose="02010600040101010101" charset="-122"/>
                <a:cs typeface="+mn-ea"/>
                <a:sym typeface="+mn-lt"/>
              </a:rPr>
              <a:t>1. INTRODUCTION</a:t>
            </a:r>
            <a:endParaRPr lang="en-US" altLang="zh-CN" sz="3200" b="1" dirty="0">
              <a:solidFill>
                <a:schemeClr val="tx1">
                  <a:lumMod val="65000"/>
                  <a:lumOff val="35000"/>
                </a:schemeClr>
              </a:solidFill>
              <a:latin typeface="华文中宋" panose="02010600040101010101" charset="-122"/>
              <a:ea typeface="华文中宋" panose="02010600040101010101" charset="-122"/>
              <a:cs typeface="+mn-ea"/>
              <a:sym typeface="+mn-lt"/>
            </a:endParaRPr>
          </a:p>
        </p:txBody>
      </p:sp>
      <p:cxnSp>
        <p:nvCxnSpPr>
          <p:cNvPr id="3" name="直接连接符 2"/>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433705" y="1003935"/>
            <a:ext cx="8244205" cy="2676525"/>
          </a:xfrm>
          <a:prstGeom prst="rect">
            <a:avLst/>
          </a:prstGeom>
          <a:noFill/>
        </p:spPr>
        <p:txBody>
          <a:bodyPr wrap="square" rtlCol="0">
            <a:spAutoFit/>
          </a:bodyPr>
          <a:p>
            <a:pPr marL="342900" indent="-342900">
              <a:buFont typeface="Wingdings" panose="05000000000000000000" charset="0"/>
              <a:buChar char="Ø"/>
            </a:pPr>
            <a:r>
              <a:rPr lang="en-US" altLang="zh-CN" sz="2400">
                <a:latin typeface="华文中宋" panose="02010600040101010101" charset="-122"/>
                <a:ea typeface="华文中宋" panose="02010600040101010101" charset="-122"/>
              </a:rPr>
              <a:t>Signal Intensity decays as distance from powerline,</a:t>
            </a:r>
            <a:endParaRPr lang="en-US" altLang="zh-CN" sz="2400">
              <a:latin typeface="华文中宋" panose="02010600040101010101" charset="-122"/>
              <a:ea typeface="华文中宋" panose="02010600040101010101" charset="-122"/>
            </a:endParaRPr>
          </a:p>
          <a:p>
            <a:pPr marL="342900" indent="-342900">
              <a:buFont typeface="Wingdings" panose="05000000000000000000" charset="0"/>
              <a:buChar char="Ø"/>
            </a:pPr>
            <a:endParaRPr lang="en-US" altLang="zh-CN" sz="2400">
              <a:latin typeface="华文中宋" panose="02010600040101010101" charset="-122"/>
              <a:ea typeface="华文中宋" panose="02010600040101010101" charset="-122"/>
            </a:endParaRPr>
          </a:p>
          <a:p>
            <a:pPr marL="342900" indent="-342900">
              <a:buFont typeface="Wingdings" panose="05000000000000000000" charset="0"/>
              <a:buChar char="Ø"/>
            </a:pPr>
            <a:r>
              <a:rPr lang="en-US" altLang="zh-CN" sz="2400">
                <a:latin typeface="华文中宋" panose="02010600040101010101" charset="-122"/>
                <a:ea typeface="华文中宋" panose="02010600040101010101" charset="-122"/>
              </a:rPr>
              <a:t>Spatially distinct and temporally stable, </a:t>
            </a:r>
            <a:endParaRPr lang="en-US" altLang="zh-CN" sz="2400">
              <a:latin typeface="华文中宋" panose="02010600040101010101" charset="-122"/>
              <a:ea typeface="华文中宋" panose="02010600040101010101" charset="-122"/>
            </a:endParaRPr>
          </a:p>
          <a:p>
            <a:pPr marL="342900" indent="-342900">
              <a:buFont typeface="Wingdings" panose="05000000000000000000" charset="0"/>
              <a:buChar char="Ø"/>
            </a:pPr>
            <a:endParaRPr lang="en-US" altLang="zh-CN" sz="2400">
              <a:latin typeface="华文中宋" panose="02010600040101010101" charset="-122"/>
              <a:ea typeface="华文中宋" panose="02010600040101010101" charset="-122"/>
            </a:endParaRPr>
          </a:p>
          <a:p>
            <a:pPr marL="342900" indent="-342900">
              <a:buFont typeface="Wingdings" panose="05000000000000000000" charset="0"/>
              <a:buChar char="Ø"/>
            </a:pPr>
            <a:r>
              <a:rPr lang="en-US" altLang="zh-CN" sz="2400">
                <a:solidFill>
                  <a:srgbClr val="FF0000"/>
                </a:solidFill>
                <a:latin typeface="华文中宋" panose="02010600040101010101" charset="-122"/>
                <a:ea typeface="华文中宋" panose="02010600040101010101" charset="-122"/>
              </a:rPr>
              <a:t>Intuition </a:t>
            </a:r>
            <a:r>
              <a:rPr lang="en-US" altLang="zh-CN" sz="2400">
                <a:solidFill>
                  <a:srgbClr val="FF0000"/>
                </a:solidFill>
                <a:latin typeface="华文中宋" panose="02010600040101010101" charset="-122"/>
                <a:ea typeface="华文中宋" panose="02010600040101010101" charset="-122"/>
                <a:sym typeface="+mn-ea"/>
              </a:rPr>
              <a:t>basis for localization,</a:t>
            </a:r>
            <a:endParaRPr lang="en-US" altLang="zh-CN" sz="2400">
              <a:latin typeface="华文中宋" panose="02010600040101010101" charset="-122"/>
              <a:ea typeface="华文中宋" panose="02010600040101010101" charset="-122"/>
              <a:sym typeface="+mn-ea"/>
            </a:endParaRPr>
          </a:p>
          <a:p>
            <a:pPr marL="342900" indent="-342900">
              <a:buFont typeface="Wingdings" panose="05000000000000000000" charset="0"/>
              <a:buChar char="Ø"/>
            </a:pPr>
            <a:endParaRPr lang="en-US" altLang="zh-CN" sz="2400">
              <a:latin typeface="华文中宋" panose="02010600040101010101" charset="-122"/>
              <a:ea typeface="华文中宋" panose="02010600040101010101" charset="-122"/>
            </a:endParaRPr>
          </a:p>
          <a:p>
            <a:pPr marL="342900" indent="-342900">
              <a:buFont typeface="Wingdings" panose="05000000000000000000" charset="0"/>
              <a:buChar char="Ø"/>
            </a:pPr>
            <a:r>
              <a:rPr lang="en-US" altLang="zh-CN" sz="2400">
                <a:latin typeface="华文中宋" panose="02010600040101010101" charset="-122"/>
                <a:ea typeface="华文中宋" panose="02010600040101010101" charset="-122"/>
              </a:rPr>
              <a:t>Measurement result confirm the hypothesis.</a:t>
            </a:r>
            <a:endParaRPr lang="zh-CN" altLang="en-US" sz="2400">
              <a:latin typeface="华文中宋" panose="02010600040101010101" charset="-122"/>
              <a:ea typeface="华文中宋" panose="02010600040101010101" charset="-122"/>
            </a:endParaRP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6"/>
                                        </p:tgtEl>
                                        <p:attrNameLst>
                                          <p:attrName>style.visibility</p:attrName>
                                        </p:attrNameLst>
                                      </p:cBhvr>
                                      <p:to>
                                        <p:strVal val="visible"/>
                                      </p:to>
                                    </p:set>
                                    <p:anim calcmode="lin" valueType="num">
                                      <p:cBhvr>
                                        <p:cTn id="7" dur="500" fill="hold"/>
                                        <p:tgtEl>
                                          <p:spTgt spid="16"/>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6"/>
                                        </p:tgtEl>
                                        <p:attrNameLst>
                                          <p:attrName>ppt_y</p:attrName>
                                        </p:attrNameLst>
                                      </p:cBhvr>
                                      <p:tavLst>
                                        <p:tav tm="0">
                                          <p:val>
                                            <p:strVal val="#ppt_y"/>
                                          </p:val>
                                        </p:tav>
                                        <p:tav tm="100000">
                                          <p:val>
                                            <p:strVal val="#ppt_y"/>
                                          </p:val>
                                        </p:tav>
                                      </p:tavLst>
                                    </p:anim>
                                    <p:anim calcmode="lin" valueType="num">
                                      <p:cBhvr>
                                        <p:cTn id="9" dur="500" fill="hold"/>
                                        <p:tgtEl>
                                          <p:spTgt spid="16"/>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6"/>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6"/>
                                        </p:tgtEl>
                                      </p:cBhvr>
                                    </p:animEffect>
                                  </p:childTnLst>
                                </p:cTn>
                              </p:par>
                            </p:childTnLst>
                          </p:cTn>
                        </p:par>
                      </p:childTnLst>
                    </p:cTn>
                  </p:par>
                  <p:par>
                    <p:cTn id="12" fill="hold">
                      <p:stCondLst>
                        <p:cond delay="indefinite"/>
                      </p:stCondLst>
                      <p:childTnLst>
                        <p:par>
                          <p:cTn id="13" fill="hold">
                            <p:stCondLst>
                              <p:cond delay="0"/>
                            </p:stCondLst>
                            <p:childTnLst>
                              <p:par>
                                <p:cTn id="14" presetID="16" presetClass="entr" presetSubtype="21" fill="hold" grpId="0" nodeType="click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barn(inVertical)">
                                      <p:cBhvr>
                                        <p:cTn id="16"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2" grpId="0"/>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Temp">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5652</Words>
  <Application>WPS 演示</Application>
  <PresentationFormat>全屏显示(16:9)</PresentationFormat>
  <Paragraphs>307</Paragraphs>
  <Slides>45</Slides>
  <Notes>20</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45</vt:i4>
      </vt:variant>
    </vt:vector>
  </HeadingPairs>
  <TitlesOfParts>
    <vt:vector size="56" baseType="lpstr">
      <vt:lpstr>Arial</vt:lpstr>
      <vt:lpstr>宋体</vt:lpstr>
      <vt:lpstr>Wingdings</vt:lpstr>
      <vt:lpstr>华文中宋</vt:lpstr>
      <vt:lpstr>Wingdings</vt:lpstr>
      <vt:lpstr>微软雅黑</vt:lpstr>
      <vt:lpstr>Arial Unicode MS</vt:lpstr>
      <vt:lpstr>Calibri</vt:lpstr>
      <vt:lpstr>Times New Roman</vt:lpstr>
      <vt:lpstr>Calibri Light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第一PPT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毕业答辩</dc:title>
  <dc:creator>第一PPT</dc:creator>
  <cp:keywords>www.1ppt.com</cp:keywords>
  <dc:description>www.1ppt.com</dc:description>
  <cp:lastModifiedBy>david_wang_wei</cp:lastModifiedBy>
  <cp:revision>367</cp:revision>
  <dcterms:created xsi:type="dcterms:W3CDTF">2016-05-20T12:59:00Z</dcterms:created>
  <dcterms:modified xsi:type="dcterms:W3CDTF">2018-10-20T11:58:57Z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2052-11.1.0.7881</vt:lpwstr>
  </property>
</Properties>
</file>